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4" r:id="rId5"/>
    <p:sldId id="259" r:id="rId6"/>
    <p:sldId id="260" r:id="rId7"/>
    <p:sldId id="261" r:id="rId8"/>
    <p:sldId id="262" r:id="rId9"/>
    <p:sldId id="263"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5" r:id="rId40"/>
    <p:sldId id="294" r:id="rId41"/>
    <p:sldId id="296" r:id="rId42"/>
    <p:sldId id="297" r:id="rId43"/>
    <p:sldId id="298" r:id="rId44"/>
  </p:sldIdLst>
  <p:sldSz cx="9144000" cy="6858000" type="screen4x3"/>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685800" y="2130425"/>
            <a:ext cx="7772400" cy="1470025"/>
          </a:xfrm>
        </p:spPr>
        <p:txBody>
          <a:bodyPr/>
          <a:lstStyle/>
          <a:p>
            <a:r>
              <a:rPr lang="ru-RU" smtClean="0"/>
              <a:t>Образец заголовка</a:t>
            </a:r>
            <a:endParaRPr lang="ru-RU"/>
          </a:p>
        </p:txBody>
      </p:sp>
      <p:sp>
        <p:nvSpPr>
          <p:cNvPr id="3" name="Подзаголовок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smtClean="0"/>
              <a:t>Образец подзаголовка</a:t>
            </a:r>
            <a:endParaRPr lang="ru-RU"/>
          </a:p>
        </p:txBody>
      </p:sp>
      <p:sp>
        <p:nvSpPr>
          <p:cNvPr id="4" name="Дата 3"/>
          <p:cNvSpPr>
            <a:spLocks noGrp="1"/>
          </p:cNvSpPr>
          <p:nvPr>
            <p:ph type="dt" sz="half" idx="10"/>
          </p:nvPr>
        </p:nvSpPr>
        <p:spPr/>
        <p:txBody>
          <a:bodyPr/>
          <a:lstStyle/>
          <a:p>
            <a:fld id="{5B106E36-FD25-4E2D-B0AA-010F637433A0}" type="datetimeFigureOut">
              <a:rPr lang="ru-RU" smtClean="0"/>
              <a:pPr/>
              <a:t>01.03.2022</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725C68B6-61C2-468F-89AB-4B9F7531AA68}" type="slidenum">
              <a:rPr lang="ru-RU" smtClean="0"/>
              <a:pPr/>
              <a:t>‹#›</a:t>
            </a:fld>
            <a:endParaRPr lang="ru-RU"/>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Содержимое 2"/>
          <p:cNvSpPr>
            <a:spLocks noGrp="1"/>
          </p:cNvSpPr>
          <p:nvPr>
            <p:ph idx="1"/>
          </p:nvPr>
        </p:nvSpPr>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Дата 3"/>
          <p:cNvSpPr>
            <a:spLocks noGrp="1"/>
          </p:cNvSpPr>
          <p:nvPr>
            <p:ph type="dt" sz="half" idx="10"/>
          </p:nvPr>
        </p:nvSpPr>
        <p:spPr/>
        <p:txBody>
          <a:bodyPr/>
          <a:lstStyle/>
          <a:p>
            <a:fld id="{5B106E36-FD25-4E2D-B0AA-010F637433A0}" type="datetimeFigureOut">
              <a:rPr lang="ru-RU" smtClean="0"/>
              <a:pPr/>
              <a:t>01.03.2022</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725C68B6-61C2-468F-89AB-4B9F7531AA68}" type="slidenum">
              <a:rPr lang="ru-RU" smtClean="0"/>
              <a:pPr/>
              <a:t>‹#›</a:t>
            </a:fld>
            <a:endParaRPr lang="ru-RU"/>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22313" y="4406900"/>
            <a:ext cx="7772400" cy="1362075"/>
          </a:xfrm>
        </p:spPr>
        <p:txBody>
          <a:bodyPr anchor="t"/>
          <a:lstStyle>
            <a:lvl1pPr algn="l">
              <a:defRPr sz="4000" b="1" cap="all"/>
            </a:lvl1pPr>
          </a:lstStyle>
          <a:p>
            <a:r>
              <a:rPr lang="ru-RU" smtClean="0"/>
              <a:t>Образец заголовка</a:t>
            </a:r>
            <a:endParaRPr lang="ru-RU"/>
          </a:p>
        </p:txBody>
      </p:sp>
      <p:sp>
        <p:nvSpPr>
          <p:cNvPr id="3" name="Текст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Дата 3"/>
          <p:cNvSpPr>
            <a:spLocks noGrp="1"/>
          </p:cNvSpPr>
          <p:nvPr>
            <p:ph type="dt" sz="half" idx="10"/>
          </p:nvPr>
        </p:nvSpPr>
        <p:spPr/>
        <p:txBody>
          <a:bodyPr/>
          <a:lstStyle/>
          <a:p>
            <a:fld id="{5B106E36-FD25-4E2D-B0AA-010F637433A0}" type="datetimeFigureOut">
              <a:rPr lang="ru-RU" smtClean="0"/>
              <a:pPr/>
              <a:t>01.03.2022</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725C68B6-61C2-468F-89AB-4B9F7531AA68}" type="slidenum">
              <a:rPr lang="ru-RU" smtClean="0"/>
              <a:pPr/>
              <a:t>‹#›</a:t>
            </a:fld>
            <a:endParaRPr lang="ru-RU"/>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Содержимое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Содержимое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5" name="Дата 4"/>
          <p:cNvSpPr>
            <a:spLocks noGrp="1"/>
          </p:cNvSpPr>
          <p:nvPr>
            <p:ph type="dt" sz="half" idx="10"/>
          </p:nvPr>
        </p:nvSpPr>
        <p:spPr/>
        <p:txBody>
          <a:bodyPr/>
          <a:lstStyle/>
          <a:p>
            <a:fld id="{5B106E36-FD25-4E2D-B0AA-010F637433A0}" type="datetimeFigureOut">
              <a:rPr lang="ru-RU" smtClean="0"/>
              <a:pPr/>
              <a:t>01.03.2022</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725C68B6-61C2-468F-89AB-4B9F7531AA68}" type="slidenum">
              <a:rPr lang="ru-RU" smtClean="0"/>
              <a:pPr/>
              <a:t>‹#›</a:t>
            </a:fld>
            <a:endParaRPr lang="ru-RU"/>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lvl1pPr>
              <a:defRPr/>
            </a:lvl1pPr>
          </a:lstStyle>
          <a:p>
            <a:r>
              <a:rPr lang="ru-RU" smtClean="0"/>
              <a:t>Образец заголовка</a:t>
            </a:r>
            <a:endParaRPr lang="ru-RU"/>
          </a:p>
        </p:txBody>
      </p:sp>
      <p:sp>
        <p:nvSpPr>
          <p:cNvPr id="3" name="Текст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4" name="Содержимое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5" name="Текст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6" name="Содержимое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7" name="Дата 6"/>
          <p:cNvSpPr>
            <a:spLocks noGrp="1"/>
          </p:cNvSpPr>
          <p:nvPr>
            <p:ph type="dt" sz="half" idx="10"/>
          </p:nvPr>
        </p:nvSpPr>
        <p:spPr/>
        <p:txBody>
          <a:bodyPr/>
          <a:lstStyle/>
          <a:p>
            <a:fld id="{5B106E36-FD25-4E2D-B0AA-010F637433A0}" type="datetimeFigureOut">
              <a:rPr lang="ru-RU" smtClean="0"/>
              <a:pPr/>
              <a:t>01.03.2022</a:t>
            </a:fld>
            <a:endParaRPr lang="ru-RU"/>
          </a:p>
        </p:txBody>
      </p:sp>
      <p:sp>
        <p:nvSpPr>
          <p:cNvPr id="8" name="Нижний колонтитул 7"/>
          <p:cNvSpPr>
            <a:spLocks noGrp="1"/>
          </p:cNvSpPr>
          <p:nvPr>
            <p:ph type="ftr" sz="quarter" idx="11"/>
          </p:nvPr>
        </p:nvSpPr>
        <p:spPr/>
        <p:txBody>
          <a:bodyPr/>
          <a:lstStyle/>
          <a:p>
            <a:endParaRPr lang="ru-RU"/>
          </a:p>
        </p:txBody>
      </p:sp>
      <p:sp>
        <p:nvSpPr>
          <p:cNvPr id="9" name="Номер слайда 8"/>
          <p:cNvSpPr>
            <a:spLocks noGrp="1"/>
          </p:cNvSpPr>
          <p:nvPr>
            <p:ph type="sldNum" sz="quarter" idx="12"/>
          </p:nvPr>
        </p:nvSpPr>
        <p:spPr/>
        <p:txBody>
          <a:bodyPr/>
          <a:lstStyle/>
          <a:p>
            <a:fld id="{725C68B6-61C2-468F-89AB-4B9F7531AA68}" type="slidenum">
              <a:rPr lang="ru-RU" smtClean="0"/>
              <a:pPr/>
              <a:t>‹#›</a:t>
            </a:fld>
            <a:endParaRPr lang="ru-RU"/>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Дата 2"/>
          <p:cNvSpPr>
            <a:spLocks noGrp="1"/>
          </p:cNvSpPr>
          <p:nvPr>
            <p:ph type="dt" sz="half" idx="10"/>
          </p:nvPr>
        </p:nvSpPr>
        <p:spPr/>
        <p:txBody>
          <a:bodyPr/>
          <a:lstStyle/>
          <a:p>
            <a:fld id="{5B106E36-FD25-4E2D-B0AA-010F637433A0}" type="datetimeFigureOut">
              <a:rPr lang="ru-RU" smtClean="0"/>
              <a:pPr/>
              <a:t>01.03.2022</a:t>
            </a:fld>
            <a:endParaRPr lang="ru-RU"/>
          </a:p>
        </p:txBody>
      </p:sp>
      <p:sp>
        <p:nvSpPr>
          <p:cNvPr id="4" name="Нижний колонтитул 3"/>
          <p:cNvSpPr>
            <a:spLocks noGrp="1"/>
          </p:cNvSpPr>
          <p:nvPr>
            <p:ph type="ftr" sz="quarter" idx="11"/>
          </p:nvPr>
        </p:nvSpPr>
        <p:spPr/>
        <p:txBody>
          <a:bodyPr/>
          <a:lstStyle/>
          <a:p>
            <a:endParaRPr lang="ru-RU"/>
          </a:p>
        </p:txBody>
      </p:sp>
      <p:sp>
        <p:nvSpPr>
          <p:cNvPr id="5" name="Номер слайда 4"/>
          <p:cNvSpPr>
            <a:spLocks noGrp="1"/>
          </p:cNvSpPr>
          <p:nvPr>
            <p:ph type="sldNum" sz="quarter" idx="12"/>
          </p:nvPr>
        </p:nvSpPr>
        <p:spPr/>
        <p:txBody>
          <a:bodyPr/>
          <a:lstStyle/>
          <a:p>
            <a:fld id="{725C68B6-61C2-468F-89AB-4B9F7531AA68}" type="slidenum">
              <a:rPr lang="ru-RU" smtClean="0"/>
              <a:pPr/>
              <a:t>‹#›</a:t>
            </a:fld>
            <a:endParaRPr lang="ru-RU"/>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fld id="{5B106E36-FD25-4E2D-B0AA-010F637433A0}" type="datetimeFigureOut">
              <a:rPr lang="ru-RU" smtClean="0"/>
              <a:pPr/>
              <a:t>01.03.2022</a:t>
            </a:fld>
            <a:endParaRPr lang="ru-RU"/>
          </a:p>
        </p:txBody>
      </p:sp>
      <p:sp>
        <p:nvSpPr>
          <p:cNvPr id="3" name="Нижний колонтитул 2"/>
          <p:cNvSpPr>
            <a:spLocks noGrp="1"/>
          </p:cNvSpPr>
          <p:nvPr>
            <p:ph type="ftr" sz="quarter" idx="11"/>
          </p:nvPr>
        </p:nvSpPr>
        <p:spPr/>
        <p:txBody>
          <a:bodyPr/>
          <a:lstStyle/>
          <a:p>
            <a:endParaRPr lang="ru-RU"/>
          </a:p>
        </p:txBody>
      </p:sp>
      <p:sp>
        <p:nvSpPr>
          <p:cNvPr id="4" name="Номер слайда 3"/>
          <p:cNvSpPr>
            <a:spLocks noGrp="1"/>
          </p:cNvSpPr>
          <p:nvPr>
            <p:ph type="sldNum" sz="quarter" idx="12"/>
          </p:nvPr>
        </p:nvSpPr>
        <p:spPr/>
        <p:txBody>
          <a:bodyPr/>
          <a:lstStyle/>
          <a:p>
            <a:fld id="{725C68B6-61C2-468F-89AB-4B9F7531AA68}" type="slidenum">
              <a:rPr lang="ru-RU" smtClean="0"/>
              <a:pPr/>
              <a:t>‹#›</a:t>
            </a:fld>
            <a:endParaRPr lang="ru-R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3050"/>
            <a:ext cx="3008313" cy="1162050"/>
          </a:xfrm>
        </p:spPr>
        <p:txBody>
          <a:bodyPr anchor="b"/>
          <a:lstStyle>
            <a:lvl1pPr algn="l">
              <a:defRPr sz="2000" b="1"/>
            </a:lvl1pPr>
          </a:lstStyle>
          <a:p>
            <a:r>
              <a:rPr lang="ru-RU" smtClean="0"/>
              <a:t>Образец заголовка</a:t>
            </a:r>
            <a:endParaRPr lang="ru-RU"/>
          </a:p>
        </p:txBody>
      </p:sp>
      <p:sp>
        <p:nvSpPr>
          <p:cNvPr id="3" name="Содержимое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Текст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Дата 4"/>
          <p:cNvSpPr>
            <a:spLocks noGrp="1"/>
          </p:cNvSpPr>
          <p:nvPr>
            <p:ph type="dt" sz="half" idx="10"/>
          </p:nvPr>
        </p:nvSpPr>
        <p:spPr/>
        <p:txBody>
          <a:bodyPr/>
          <a:lstStyle/>
          <a:p>
            <a:fld id="{5B106E36-FD25-4E2D-B0AA-010F637433A0}" type="datetimeFigureOut">
              <a:rPr lang="ru-RU" smtClean="0"/>
              <a:pPr/>
              <a:t>01.03.2022</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725C68B6-61C2-468F-89AB-4B9F7531AA68}" type="slidenum">
              <a:rPr lang="ru-RU" smtClean="0"/>
              <a:pPr/>
              <a:t>‹#›</a:t>
            </a:fld>
            <a:endParaRPr lang="ru-RU"/>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2288" y="4800600"/>
            <a:ext cx="5486400" cy="566738"/>
          </a:xfrm>
        </p:spPr>
        <p:txBody>
          <a:bodyPr anchor="b"/>
          <a:lstStyle>
            <a:lvl1pPr algn="l">
              <a:defRPr sz="2000" b="1"/>
            </a:lvl1pPr>
          </a:lstStyle>
          <a:p>
            <a:r>
              <a:rPr lang="ru-RU" smtClean="0"/>
              <a:t>Образец заголовка</a:t>
            </a:r>
            <a:endParaRPr lang="ru-RU"/>
          </a:p>
        </p:txBody>
      </p:sp>
      <p:sp>
        <p:nvSpPr>
          <p:cNvPr id="3" name="Рисунок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Дата 4"/>
          <p:cNvSpPr>
            <a:spLocks noGrp="1"/>
          </p:cNvSpPr>
          <p:nvPr>
            <p:ph type="dt" sz="half" idx="10"/>
          </p:nvPr>
        </p:nvSpPr>
        <p:spPr/>
        <p:txBody>
          <a:bodyPr/>
          <a:lstStyle/>
          <a:p>
            <a:fld id="{5B106E36-FD25-4E2D-B0AA-010F637433A0}" type="datetimeFigureOut">
              <a:rPr lang="ru-RU" smtClean="0"/>
              <a:pPr/>
              <a:t>01.03.2022</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725C68B6-61C2-468F-89AB-4B9F7531AA68}" type="slidenum">
              <a:rPr lang="ru-RU" smtClean="0"/>
              <a:pPr/>
              <a:t>‹#›</a:t>
            </a:fld>
            <a:endParaRPr lang="ru-RU"/>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Вертикальный текст 2"/>
          <p:cNvSpPr>
            <a:spLocks noGrp="1"/>
          </p:cNvSpPr>
          <p:nvPr>
            <p:ph type="body" orient="vert" idx="1"/>
          </p:nvPr>
        </p:nvSpPr>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Дата 3"/>
          <p:cNvSpPr>
            <a:spLocks noGrp="1"/>
          </p:cNvSpPr>
          <p:nvPr>
            <p:ph type="dt" sz="half" idx="10"/>
          </p:nvPr>
        </p:nvSpPr>
        <p:spPr/>
        <p:txBody>
          <a:bodyPr/>
          <a:lstStyle/>
          <a:p>
            <a:fld id="{5B106E36-FD25-4E2D-B0AA-010F637433A0}" type="datetimeFigureOut">
              <a:rPr lang="ru-RU" smtClean="0"/>
              <a:pPr/>
              <a:t>01.03.2022</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725C68B6-61C2-468F-89AB-4B9F7531AA68}" type="slidenum">
              <a:rPr lang="ru-RU" smtClean="0"/>
              <a:pPr/>
              <a:t>‹#›</a:t>
            </a:fld>
            <a:endParaRPr lang="ru-R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6629400" y="274638"/>
            <a:ext cx="2057400" cy="5851525"/>
          </a:xfrm>
        </p:spPr>
        <p:txBody>
          <a:bodyPr vert="eaVert"/>
          <a:lstStyle/>
          <a:p>
            <a:r>
              <a:rPr lang="ru-RU" smtClean="0"/>
              <a:t>Образец заголовка</a:t>
            </a:r>
            <a:endParaRPr lang="ru-RU"/>
          </a:p>
        </p:txBody>
      </p:sp>
      <p:sp>
        <p:nvSpPr>
          <p:cNvPr id="3" name="Вертикальный текст 2"/>
          <p:cNvSpPr>
            <a:spLocks noGrp="1"/>
          </p:cNvSpPr>
          <p:nvPr>
            <p:ph type="body" orient="vert" idx="1"/>
          </p:nvPr>
        </p:nvSpPr>
        <p:spPr>
          <a:xfrm>
            <a:off x="457200" y="274638"/>
            <a:ext cx="6019800" cy="5851525"/>
          </a:xfrm>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Дата 3"/>
          <p:cNvSpPr>
            <a:spLocks noGrp="1"/>
          </p:cNvSpPr>
          <p:nvPr>
            <p:ph type="dt" sz="half" idx="10"/>
          </p:nvPr>
        </p:nvSpPr>
        <p:spPr/>
        <p:txBody>
          <a:bodyPr/>
          <a:lstStyle/>
          <a:p>
            <a:fld id="{5B106E36-FD25-4E2D-B0AA-010F637433A0}" type="datetimeFigureOut">
              <a:rPr lang="ru-RU" smtClean="0"/>
              <a:pPr/>
              <a:t>01.03.2022</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725C68B6-61C2-468F-89AB-4B9F7531AA68}" type="slidenum">
              <a:rPr lang="ru-RU" smtClean="0"/>
              <a:pPr/>
              <a:t>‹#›</a:t>
            </a:fld>
            <a:endParaRPr lang="ru-RU"/>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ru-RU" smtClean="0"/>
              <a:t>Образец заголовка</a:t>
            </a:r>
            <a:endParaRPr lang="ru-RU"/>
          </a:p>
        </p:txBody>
      </p:sp>
      <p:sp>
        <p:nvSpPr>
          <p:cNvPr id="3" name="Текст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Дата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106E36-FD25-4E2D-B0AA-010F637433A0}" type="datetimeFigureOut">
              <a:rPr lang="ru-RU" smtClean="0"/>
              <a:pPr/>
              <a:t>01.03.2022</a:t>
            </a:fld>
            <a:endParaRPr lang="ru-RU"/>
          </a:p>
        </p:txBody>
      </p:sp>
      <p:sp>
        <p:nvSpPr>
          <p:cNvPr id="5" name="Нижний колонтитул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u-RU"/>
          </a:p>
        </p:txBody>
      </p:sp>
      <p:sp>
        <p:nvSpPr>
          <p:cNvPr id="6" name="Номер слайда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5C68B6-61C2-468F-89AB-4B9F7531AA68}" type="slidenum">
              <a:rPr lang="ru-RU" smtClean="0"/>
              <a:pPr/>
              <a:t>‹#›</a:t>
            </a:fld>
            <a:endParaRPr lang="ru-RU"/>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pesticidy.ru/%D0%96%D1%83%D0%BA-%D0%B1%D0%BB%D0%BE%D1%88%D0%BA%D0%B0_%D0%BA%D0%B0%D1%80%D1%82%D0%BE%D1%84%D0%B5%D0%BB%D1%8C%D0%BD%D0%B0%D1%8F_%D0%BA%D0%BB%D1%83%D0%B1%D0%BD%D0%B5%D0%B2%D0%B0%D1%8F"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pesticidy.ru/%D0%94%D0%BE%D0%BB%D0%B3%D0%BE%D0%BD%D0%BE%D1%81%D0%B8%D0%BA%D0%B8_%D0%BA%D0%B0%D1%80%D1%82%D0%BE%D1%84%D0%B5%D0%BB%D1%8C%D0%BD%D1%8B%D0%B5_%D0%B0%D0%BD%D0%B4%D0%B8%D0%B9%D1%81%D0%BA%D0%B8%D0%B5"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p:txBody>
          <a:bodyPr/>
          <a:lstStyle/>
          <a:p>
            <a:r>
              <a:rPr lang="ru-RU" b="1" i="1" dirty="0" smtClean="0">
                <a:latin typeface="Times New Roman" pitchFamily="18" charset="0"/>
                <a:cs typeface="Times New Roman" pitchFamily="18" charset="0"/>
              </a:rPr>
              <a:t>Карантинные </a:t>
            </a:r>
            <a:r>
              <a:rPr lang="ru-RU" b="1" i="1" smtClean="0">
                <a:latin typeface="Times New Roman" pitchFamily="18" charset="0"/>
                <a:cs typeface="Times New Roman" pitchFamily="18" charset="0"/>
              </a:rPr>
              <a:t>вредители  </a:t>
            </a:r>
            <a:r>
              <a:rPr lang="ru-RU" b="1" i="1" dirty="0" smtClean="0">
                <a:latin typeface="Times New Roman" pitchFamily="18" charset="0"/>
                <a:cs typeface="Times New Roman" pitchFamily="18" charset="0"/>
              </a:rPr>
              <a:t>пасленовых культур</a:t>
            </a:r>
            <a:endParaRPr lang="ru-RU" b="1" i="1"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642918"/>
            <a:ext cx="8401080" cy="5483245"/>
          </a:xfrm>
        </p:spPr>
        <p:txBody>
          <a:bodyPr/>
          <a:lstStyle/>
          <a:p>
            <a:pPr>
              <a:buNone/>
            </a:pPr>
            <a:r>
              <a:rPr lang="ru-RU" dirty="0" smtClean="0">
                <a:latin typeface="Times New Roman" pitchFamily="18" charset="0"/>
                <a:cs typeface="Times New Roman" pitchFamily="18" charset="0"/>
              </a:rPr>
              <a:t>1. Азиатская хлопковая совка;</a:t>
            </a:r>
          </a:p>
          <a:p>
            <a:pPr>
              <a:buNone/>
            </a:pPr>
            <a:r>
              <a:rPr lang="ru-RU" dirty="0" smtClean="0">
                <a:latin typeface="Times New Roman" pitchFamily="18" charset="0"/>
                <a:cs typeface="Times New Roman" pitchFamily="18" charset="0"/>
              </a:rPr>
              <a:t>2. Египетская хлопковая совка;</a:t>
            </a:r>
          </a:p>
          <a:p>
            <a:pPr>
              <a:buNone/>
            </a:pPr>
            <a:r>
              <a:rPr lang="ru-RU" dirty="0" smtClean="0">
                <a:latin typeface="Times New Roman" pitchFamily="18" charset="0"/>
                <a:cs typeface="Times New Roman" pitchFamily="18" charset="0"/>
              </a:rPr>
              <a:t>3. Картофельная моль;</a:t>
            </a:r>
          </a:p>
          <a:p>
            <a:pPr>
              <a:buNone/>
            </a:pPr>
            <a:r>
              <a:rPr lang="ru-RU" dirty="0" smtClean="0">
                <a:latin typeface="Times New Roman" pitchFamily="18" charset="0"/>
                <a:cs typeface="Times New Roman" pitchFamily="18" charset="0"/>
              </a:rPr>
              <a:t>4. Бледная картофельная нематода;</a:t>
            </a:r>
          </a:p>
          <a:p>
            <a:pPr>
              <a:buNone/>
            </a:pPr>
            <a:r>
              <a:rPr lang="ru-RU" dirty="0" smtClean="0">
                <a:latin typeface="Times New Roman" pitchFamily="18" charset="0"/>
                <a:cs typeface="Times New Roman" pitchFamily="18" charset="0"/>
              </a:rPr>
              <a:t>5. Золотистая картофельная нематода;</a:t>
            </a:r>
          </a:p>
          <a:p>
            <a:pPr>
              <a:buNone/>
            </a:pPr>
            <a:r>
              <a:rPr lang="ru-RU" dirty="0" smtClean="0">
                <a:latin typeface="Times New Roman" pitchFamily="18" charset="0"/>
                <a:cs typeface="Times New Roman" pitchFamily="18" charset="0"/>
              </a:rPr>
              <a:t>6. Картофельный жук-блошка клубневая;</a:t>
            </a:r>
          </a:p>
          <a:p>
            <a:pPr>
              <a:buNone/>
            </a:pPr>
            <a:r>
              <a:rPr lang="ru-RU" dirty="0" smtClean="0">
                <a:latin typeface="Times New Roman" pitchFamily="18" charset="0"/>
                <a:cs typeface="Times New Roman" pitchFamily="18" charset="0"/>
              </a:rPr>
              <a:t>7. Андийские картофельные долгоносики;</a:t>
            </a:r>
          </a:p>
          <a:p>
            <a:pPr>
              <a:buNone/>
            </a:pPr>
            <a:r>
              <a:rPr lang="ru-RU" dirty="0" smtClean="0">
                <a:latin typeface="Times New Roman" pitchFamily="18" charset="0"/>
                <a:cs typeface="Times New Roman" pitchFamily="18" charset="0"/>
              </a:rPr>
              <a:t>8. Головня картофеля.</a:t>
            </a:r>
            <a:endParaRPr lang="ru-RU"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357158" y="214290"/>
            <a:ext cx="8329642" cy="5911873"/>
          </a:xfrm>
        </p:spPr>
        <p:txBody>
          <a:bodyPr/>
          <a:lstStyle/>
          <a:p>
            <a:pPr marL="0" indent="342900">
              <a:spcBef>
                <a:spcPts val="0"/>
              </a:spcBef>
              <a:buNone/>
            </a:pPr>
            <a:r>
              <a:rPr lang="ru-RU" b="1" i="1" dirty="0" smtClean="0">
                <a:latin typeface="Times New Roman" pitchFamily="18" charset="0"/>
                <a:cs typeface="Times New Roman" pitchFamily="18" charset="0"/>
              </a:rPr>
              <a:t>Азиатская хлопковая совка - </a:t>
            </a:r>
            <a:r>
              <a:rPr lang="en-US" b="1" i="1" dirty="0" err="1" smtClean="0">
                <a:latin typeface="Times New Roman" pitchFamily="18" charset="0"/>
                <a:cs typeface="Times New Roman" pitchFamily="18" charset="0"/>
              </a:rPr>
              <a:t>Spodoptera</a:t>
            </a:r>
            <a:r>
              <a:rPr lang="en-US" b="1" i="1" dirty="0" smtClean="0">
                <a:latin typeface="Times New Roman" pitchFamily="18" charset="0"/>
                <a:cs typeface="Times New Roman" pitchFamily="18" charset="0"/>
              </a:rPr>
              <a:t> </a:t>
            </a:r>
            <a:r>
              <a:rPr lang="en-US" b="1" i="1" dirty="0" err="1" smtClean="0">
                <a:latin typeface="Times New Roman" pitchFamily="18" charset="0"/>
                <a:cs typeface="Times New Roman" pitchFamily="18" charset="0"/>
              </a:rPr>
              <a:t>litura</a:t>
            </a:r>
            <a:r>
              <a:rPr lang="ru-RU" b="1" i="1"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 карантинный вид, опасный вредитель многих культурных и декоративных растений. Предпочитает томаты, табак, кукурузу, розы, хризантемы и многие другие. Размножение двуполое. Развитие полное. Зимует гусеница последнего, шестого возраста в коконе в земле. За сезон развивается от 4 до 8 </a:t>
            </a:r>
            <a:r>
              <a:rPr lang="ru-RU" dirty="0" smtClean="0">
                <a:latin typeface="Times New Roman" pitchFamily="18" charset="0"/>
                <a:cs typeface="Times New Roman" pitchFamily="18" charset="0"/>
              </a:rPr>
              <a:t>генераций</a:t>
            </a:r>
            <a:r>
              <a:rPr lang="ru-RU" dirty="0" smtClean="0">
                <a:latin typeface="Times New Roman" pitchFamily="18" charset="0"/>
                <a:cs typeface="Times New Roman" pitchFamily="18" charset="0"/>
              </a:rPr>
              <a:t>.</a:t>
            </a:r>
          </a:p>
          <a:p>
            <a:pPr>
              <a:buNone/>
            </a:pPr>
            <a:endParaRPr lang="ru-RU" b="1" i="1" dirty="0" smtClean="0">
              <a:latin typeface="Times New Roman" pitchFamily="18" charset="0"/>
              <a:cs typeface="Times New Roman" pitchFamily="18" charset="0"/>
            </a:endParaRPr>
          </a:p>
          <a:p>
            <a:pPr>
              <a:buNone/>
            </a:pPr>
            <a:endParaRPr lang="en-US" b="1" i="1" dirty="0" smtClean="0">
              <a:latin typeface="Times New Roman" pitchFamily="18" charset="0"/>
              <a:cs typeface="Times New Roman" pitchFamily="18" charset="0"/>
            </a:endParaRPr>
          </a:p>
          <a:p>
            <a:pPr>
              <a:buNone/>
            </a:pPr>
            <a:endParaRPr lang="ru-RU" b="1" i="1"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Содержимое 3" descr="совка.jpg"/>
          <p:cNvPicPr>
            <a:picLocks noGrp="1" noChangeAspect="1"/>
          </p:cNvPicPr>
          <p:nvPr>
            <p:ph idx="1"/>
          </p:nvPr>
        </p:nvPicPr>
        <p:blipFill>
          <a:blip r:embed="rId2"/>
          <a:stretch>
            <a:fillRect/>
          </a:stretch>
        </p:blipFill>
        <p:spPr>
          <a:xfrm>
            <a:off x="714348" y="571480"/>
            <a:ext cx="7951288" cy="5963466"/>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142852"/>
            <a:ext cx="8401080" cy="6500858"/>
          </a:xfrm>
        </p:spPr>
        <p:txBody>
          <a:bodyPr>
            <a:normAutofit fontScale="47500" lnSpcReduction="20000"/>
          </a:bodyPr>
          <a:lstStyle/>
          <a:p>
            <a:pPr marL="0" indent="342900">
              <a:lnSpc>
                <a:spcPct val="120000"/>
              </a:lnSpc>
              <a:spcBef>
                <a:spcPts val="0"/>
              </a:spcBef>
              <a:buNone/>
            </a:pPr>
            <a:r>
              <a:rPr lang="ru-RU" sz="3400" b="1" dirty="0" smtClean="0">
                <a:latin typeface="Times New Roman" pitchFamily="18" charset="0"/>
                <a:cs typeface="Times New Roman" pitchFamily="18" charset="0"/>
              </a:rPr>
              <a:t>Развитие</a:t>
            </a:r>
          </a:p>
          <a:p>
            <a:pPr marL="0" indent="342900">
              <a:lnSpc>
                <a:spcPct val="120000"/>
              </a:lnSpc>
              <a:spcBef>
                <a:spcPts val="0"/>
              </a:spcBef>
              <a:buNone/>
            </a:pPr>
            <a:r>
              <a:rPr lang="ru-RU" sz="3400" b="1" dirty="0" smtClean="0">
                <a:latin typeface="Times New Roman" pitchFamily="18" charset="0"/>
                <a:cs typeface="Times New Roman" pitchFamily="18" charset="0"/>
              </a:rPr>
              <a:t>Имаго</a:t>
            </a:r>
            <a:r>
              <a:rPr lang="ru-RU" sz="3400" dirty="0" smtClean="0">
                <a:latin typeface="Times New Roman" pitchFamily="18" charset="0"/>
                <a:cs typeface="Times New Roman" pitchFamily="18" charset="0"/>
              </a:rPr>
              <a:t>. Бабочки активны в ночное время. Питаются нектаром различных растений. В поисках нектара и места для откладки яиц могут преодолевать расстояния до 2–3 км и более за одну ночь. Продолжительность жизни имаго – 4–10 дней</a:t>
            </a:r>
            <a:r>
              <a:rPr lang="ru-RU" sz="3400" dirty="0" smtClean="0">
                <a:latin typeface="Times New Roman" pitchFamily="18" charset="0"/>
                <a:cs typeface="Times New Roman" pitchFamily="18" charset="0"/>
              </a:rPr>
              <a:t>.</a:t>
            </a:r>
            <a:endParaRPr lang="ru-RU" sz="3400" dirty="0" smtClean="0">
              <a:latin typeface="Times New Roman" pitchFamily="18" charset="0"/>
              <a:cs typeface="Times New Roman" pitchFamily="18" charset="0"/>
            </a:endParaRPr>
          </a:p>
          <a:p>
            <a:pPr marL="0" indent="342900">
              <a:lnSpc>
                <a:spcPct val="120000"/>
              </a:lnSpc>
              <a:spcBef>
                <a:spcPts val="0"/>
              </a:spcBef>
              <a:buNone/>
            </a:pPr>
            <a:r>
              <a:rPr lang="ru-RU" sz="3400" b="1" dirty="0" smtClean="0">
                <a:latin typeface="Times New Roman" pitchFamily="18" charset="0"/>
                <a:cs typeface="Times New Roman" pitchFamily="18" charset="0"/>
              </a:rPr>
              <a:t>Период спаривания</a:t>
            </a:r>
            <a:r>
              <a:rPr lang="ru-RU" sz="3400" dirty="0" smtClean="0">
                <a:latin typeface="Times New Roman" pitchFamily="18" charset="0"/>
                <a:cs typeface="Times New Roman" pitchFamily="18" charset="0"/>
              </a:rPr>
              <a:t>. После спаривания самки откладывают яйца на нижнюю сторону листьев кормовых растений, прикрывая их волосками (чешуйками) со своего брюшка. Иногда кладки можно обнаружить на других поверхностях. Плодовитость самки в зависимости от условий питания может достигать 2000 яиц всего и 300 – в одной кладке</a:t>
            </a:r>
            <a:r>
              <a:rPr lang="ru-RU" sz="3400" dirty="0" smtClean="0">
                <a:latin typeface="Times New Roman" pitchFamily="18" charset="0"/>
                <a:cs typeface="Times New Roman" pitchFamily="18" charset="0"/>
              </a:rPr>
              <a:t>.</a:t>
            </a:r>
            <a:endParaRPr lang="ru-RU" sz="3400" dirty="0" smtClean="0">
              <a:latin typeface="Times New Roman" pitchFamily="18" charset="0"/>
              <a:cs typeface="Times New Roman" pitchFamily="18" charset="0"/>
            </a:endParaRPr>
          </a:p>
          <a:p>
            <a:pPr marL="0" indent="342900">
              <a:lnSpc>
                <a:spcPct val="120000"/>
              </a:lnSpc>
              <a:spcBef>
                <a:spcPts val="0"/>
              </a:spcBef>
              <a:buNone/>
            </a:pPr>
            <a:r>
              <a:rPr lang="ru-RU" sz="3400" b="1" dirty="0" smtClean="0">
                <a:latin typeface="Times New Roman" pitchFamily="18" charset="0"/>
                <a:cs typeface="Times New Roman" pitchFamily="18" charset="0"/>
              </a:rPr>
              <a:t>Яйцо. </a:t>
            </a:r>
            <a:r>
              <a:rPr lang="ru-RU" sz="3400" dirty="0" smtClean="0">
                <a:latin typeface="Times New Roman" pitchFamily="18" charset="0"/>
                <a:cs typeface="Times New Roman" pitchFamily="18" charset="0"/>
              </a:rPr>
              <a:t> </a:t>
            </a:r>
            <a:r>
              <a:rPr lang="ru-RU" sz="3400" dirty="0" smtClean="0">
                <a:latin typeface="Times New Roman" pitchFamily="18" charset="0"/>
                <a:cs typeface="Times New Roman" pitchFamily="18" charset="0"/>
              </a:rPr>
              <a:t>Эмбриональное развитие длится от 2 до 12 суток, в среднем 3–5</a:t>
            </a:r>
            <a:r>
              <a:rPr lang="ru-RU" sz="3400" dirty="0" smtClean="0">
                <a:latin typeface="Times New Roman" pitchFamily="18" charset="0"/>
                <a:cs typeface="Times New Roman" pitchFamily="18" charset="0"/>
              </a:rPr>
              <a:t>.</a:t>
            </a:r>
            <a:endParaRPr lang="ru-RU" sz="3400" dirty="0" smtClean="0">
              <a:latin typeface="Times New Roman" pitchFamily="18" charset="0"/>
              <a:cs typeface="Times New Roman" pitchFamily="18" charset="0"/>
            </a:endParaRPr>
          </a:p>
          <a:p>
            <a:pPr marL="0" indent="342900">
              <a:lnSpc>
                <a:spcPct val="120000"/>
              </a:lnSpc>
              <a:spcBef>
                <a:spcPts val="0"/>
              </a:spcBef>
              <a:buNone/>
            </a:pPr>
            <a:r>
              <a:rPr lang="ru-RU" sz="3400" b="1" dirty="0" smtClean="0">
                <a:latin typeface="Times New Roman" pitchFamily="18" charset="0"/>
                <a:cs typeface="Times New Roman" pitchFamily="18" charset="0"/>
              </a:rPr>
              <a:t>Личинка (гусеница) </a:t>
            </a:r>
            <a:r>
              <a:rPr lang="ru-RU" sz="3400" dirty="0" smtClean="0">
                <a:latin typeface="Times New Roman" pitchFamily="18" charset="0"/>
                <a:cs typeface="Times New Roman" pitchFamily="18" charset="0"/>
              </a:rPr>
              <a:t>проходит полное развитие за шесть возрастов. При температуре +25°C оно завершается за 15–20 суток. Питаются гусеницы листьями. В первом – третьем возрасте гусеницы держатся группами на нижней стороне листовой пластинки, питаются в основном в дневное время. В четвертом – шестом возрастах расползаются и питаются уже по ночам и ранним утром. Дневное время проводят в почве, в непосредственной близости от кормового растения. Зимуют гусеницы последнего, шестого возраста в коконе в почве</a:t>
            </a:r>
            <a:r>
              <a:rPr lang="ru-RU" sz="3400" dirty="0" smtClean="0">
                <a:latin typeface="Times New Roman" pitchFamily="18" charset="0"/>
                <a:cs typeface="Times New Roman" pitchFamily="18" charset="0"/>
              </a:rPr>
              <a:t>.</a:t>
            </a:r>
            <a:endParaRPr lang="ru-RU" sz="3400" dirty="0" smtClean="0">
              <a:latin typeface="Times New Roman" pitchFamily="18" charset="0"/>
              <a:cs typeface="Times New Roman" pitchFamily="18" charset="0"/>
            </a:endParaRPr>
          </a:p>
          <a:p>
            <a:pPr marL="0" indent="342900">
              <a:lnSpc>
                <a:spcPct val="120000"/>
              </a:lnSpc>
              <a:spcBef>
                <a:spcPts val="0"/>
              </a:spcBef>
              <a:buNone/>
            </a:pPr>
            <a:r>
              <a:rPr lang="ru-RU" sz="3400" b="1" dirty="0" smtClean="0">
                <a:latin typeface="Times New Roman" pitchFamily="18" charset="0"/>
                <a:cs typeface="Times New Roman" pitchFamily="18" charset="0"/>
              </a:rPr>
              <a:t>Куколка</a:t>
            </a:r>
            <a:r>
              <a:rPr lang="ru-RU" sz="3400" dirty="0" smtClean="0">
                <a:latin typeface="Times New Roman" pitchFamily="18" charset="0"/>
                <a:cs typeface="Times New Roman" pitchFamily="18" charset="0"/>
              </a:rPr>
              <a:t>. По окончании питания гусеница углубляется в почву на 3–5 сантиметров, где и окукливается. Стадия куколки проходит в почве, в земляной колыбельке. При температуре почвы, близкой к +25°C, развитие куколки завершается за 11–13 суток</a:t>
            </a:r>
            <a:r>
              <a:rPr lang="ru-RU" sz="3400" dirty="0" smtClean="0">
                <a:latin typeface="Times New Roman" pitchFamily="18" charset="0"/>
                <a:cs typeface="Times New Roman" pitchFamily="18" charset="0"/>
              </a:rPr>
              <a:t>.</a:t>
            </a:r>
            <a:endParaRPr lang="ru-RU" sz="3400" dirty="0" smtClean="0">
              <a:latin typeface="Times New Roman" pitchFamily="18" charset="0"/>
              <a:cs typeface="Times New Roman" pitchFamily="18" charset="0"/>
            </a:endParaRPr>
          </a:p>
          <a:p>
            <a:pPr marL="0" indent="342900">
              <a:lnSpc>
                <a:spcPct val="120000"/>
              </a:lnSpc>
              <a:spcBef>
                <a:spcPts val="0"/>
              </a:spcBef>
              <a:buNone/>
            </a:pPr>
            <a:r>
              <a:rPr lang="ru-RU" sz="3400" b="1" dirty="0" smtClean="0">
                <a:latin typeface="Times New Roman" pitchFamily="18" charset="0"/>
                <a:cs typeface="Times New Roman" pitchFamily="18" charset="0"/>
              </a:rPr>
              <a:t>Имаго</a:t>
            </a:r>
            <a:r>
              <a:rPr lang="ru-RU" sz="3400" dirty="0" smtClean="0">
                <a:latin typeface="Times New Roman" pitchFamily="18" charset="0"/>
                <a:cs typeface="Times New Roman" pitchFamily="18" charset="0"/>
              </a:rPr>
              <a:t>. Почти сразу после выхода из куколки бабочки приступают к питанию, копуляции и откладке яиц</a:t>
            </a:r>
            <a:r>
              <a:rPr lang="ru-RU" sz="3400" dirty="0" smtClean="0">
                <a:latin typeface="Times New Roman" pitchFamily="18" charset="0"/>
                <a:cs typeface="Times New Roman" pitchFamily="18" charset="0"/>
              </a:rPr>
              <a:t>.</a:t>
            </a:r>
            <a:endParaRPr lang="ru-RU" sz="3400" dirty="0" smtClean="0">
              <a:latin typeface="Times New Roman" pitchFamily="18" charset="0"/>
              <a:cs typeface="Times New Roman" pitchFamily="18" charset="0"/>
            </a:endParaRPr>
          </a:p>
          <a:p>
            <a:pPr marL="0" indent="342900">
              <a:lnSpc>
                <a:spcPct val="120000"/>
              </a:lnSpc>
              <a:spcBef>
                <a:spcPts val="0"/>
              </a:spcBef>
              <a:buNone/>
            </a:pPr>
            <a:r>
              <a:rPr lang="ru-RU" sz="3400" b="1" dirty="0" smtClean="0">
                <a:latin typeface="Times New Roman" pitchFamily="18" charset="0"/>
                <a:cs typeface="Times New Roman" pitchFamily="18" charset="0"/>
              </a:rPr>
              <a:t>Особенности развития</a:t>
            </a:r>
            <a:r>
              <a:rPr lang="ru-RU" sz="3400" dirty="0" smtClean="0">
                <a:latin typeface="Times New Roman" pitchFamily="18" charset="0"/>
                <a:cs typeface="Times New Roman" pitchFamily="18" charset="0"/>
              </a:rPr>
              <a:t>. Полный жизненный цикл может завершиться за пять недель. В зависимости от климата района обитания за сезон развивается от четырех до восьми </a:t>
            </a:r>
            <a:r>
              <a:rPr lang="ru-RU" sz="3400" dirty="0" smtClean="0">
                <a:latin typeface="Times New Roman" pitchFamily="18" charset="0"/>
                <a:cs typeface="Times New Roman" pitchFamily="18" charset="0"/>
              </a:rPr>
              <a:t>генераций</a:t>
            </a:r>
            <a:r>
              <a:rPr lang="ru-RU" sz="3400" dirty="0" smtClean="0">
                <a:latin typeface="Times New Roman" pitchFamily="18" charset="0"/>
                <a:cs typeface="Times New Roman" pitchFamily="18" charset="0"/>
              </a:rPr>
              <a:t>.</a:t>
            </a:r>
          </a:p>
          <a:p>
            <a:pPr>
              <a:buNone/>
            </a:pPr>
            <a:endParaRPr lang="ru-RU"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214290"/>
            <a:ext cx="8572560" cy="6429420"/>
          </a:xfrm>
        </p:spPr>
        <p:txBody>
          <a:bodyPr>
            <a:normAutofit fontScale="625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Географическое распространение</a:t>
            </a:r>
          </a:p>
          <a:p>
            <a:pPr marL="0" indent="342900">
              <a:lnSpc>
                <a:spcPct val="120000"/>
              </a:lnSpc>
              <a:spcBef>
                <a:spcPts val="0"/>
              </a:spcBef>
              <a:buNone/>
            </a:pPr>
            <a:r>
              <a:rPr lang="ru-RU" dirty="0" smtClean="0">
                <a:latin typeface="Times New Roman" pitchFamily="18" charset="0"/>
                <a:cs typeface="Times New Roman" pitchFamily="18" charset="0"/>
              </a:rPr>
              <a:t>Естественный ареал обитания азиатской хлопковой совки – </a:t>
            </a:r>
            <a:r>
              <a:rPr lang="ru-RU" dirty="0" err="1" smtClean="0">
                <a:latin typeface="Times New Roman" pitchFamily="18" charset="0"/>
                <a:cs typeface="Times New Roman" pitchFamily="18" charset="0"/>
              </a:rPr>
              <a:t>Индо-Австралийские</a:t>
            </a:r>
            <a:r>
              <a:rPr lang="ru-RU" dirty="0" smtClean="0">
                <a:latin typeface="Times New Roman" pitchFamily="18" charset="0"/>
                <a:cs typeface="Times New Roman" pitchFamily="18" charset="0"/>
              </a:rPr>
              <a:t> и тихоокеанские тропики и субтропики. В Европе в естественной среде вид отсутствует.</a:t>
            </a:r>
          </a:p>
          <a:p>
            <a:pPr marL="0" indent="342900">
              <a:lnSpc>
                <a:spcPct val="120000"/>
              </a:lnSpc>
              <a:spcBef>
                <a:spcPts val="0"/>
              </a:spcBef>
              <a:buNone/>
            </a:pPr>
            <a:r>
              <a:rPr lang="ru-RU" dirty="0" smtClean="0">
                <a:latin typeface="Times New Roman" pitchFamily="18" charset="0"/>
                <a:cs typeface="Times New Roman" pitchFamily="18" charset="0"/>
              </a:rPr>
              <a:t>Яйца и гусеницы вредителя часто обнаруживаются в посадочном материале, срезах цветов и овощах, привезенных из районов местообитания данного вида. Нередко яйца обнаруживаются на таре, упаковке и даже транспортном средстве.</a:t>
            </a:r>
          </a:p>
          <a:p>
            <a:pPr marL="0" indent="342900">
              <a:lnSpc>
                <a:spcPct val="120000"/>
              </a:lnSpc>
              <a:spcBef>
                <a:spcPts val="0"/>
              </a:spcBef>
              <a:buNone/>
            </a:pPr>
            <a:r>
              <a:rPr lang="ru-RU" dirty="0" smtClean="0">
                <a:latin typeface="Times New Roman" pitchFamily="18" charset="0"/>
                <a:cs typeface="Times New Roman" pitchFamily="18" charset="0"/>
              </a:rPr>
              <a:t>Участились случаи попадания азиатской хлопковой совки в Европу, в теплицы по разведению водных растений, с посадочным материалом.</a:t>
            </a:r>
          </a:p>
          <a:p>
            <a:pPr marL="0" indent="342900">
              <a:lnSpc>
                <a:spcPct val="120000"/>
              </a:lnSpc>
              <a:spcBef>
                <a:spcPts val="0"/>
              </a:spcBef>
              <a:buNone/>
            </a:pPr>
            <a:r>
              <a:rPr lang="ru-RU" dirty="0" smtClean="0">
                <a:latin typeface="Times New Roman" pitchFamily="18" charset="0"/>
                <a:cs typeface="Times New Roman" pitchFamily="18" charset="0"/>
              </a:rPr>
              <a:t>Возможно и естественное распространение вредителя путем пассивно-активных миграций.</a:t>
            </a:r>
          </a:p>
          <a:p>
            <a:pPr marL="0" indent="342900">
              <a:lnSpc>
                <a:spcPct val="120000"/>
              </a:lnSpc>
              <a:spcBef>
                <a:spcPts val="0"/>
              </a:spcBef>
              <a:buNone/>
            </a:pPr>
            <a:r>
              <a:rPr lang="ru-RU" dirty="0" smtClean="0">
                <a:latin typeface="Times New Roman" pitchFamily="18" charset="0"/>
                <a:cs typeface="Times New Roman" pitchFamily="18" charset="0"/>
              </a:rPr>
              <a:t>В европейской части России северная граница потенциального ареала азиатской хлопковой совки ограничивается Центрально-Черноземным районом.</a:t>
            </a:r>
          </a:p>
          <a:p>
            <a:pPr marL="0" indent="342900">
              <a:lnSpc>
                <a:spcPct val="120000"/>
              </a:lnSpc>
              <a:spcBef>
                <a:spcPts val="0"/>
              </a:spcBef>
              <a:buNone/>
            </a:pPr>
            <a:r>
              <a:rPr lang="ru-RU" dirty="0" smtClean="0">
                <a:latin typeface="Times New Roman" pitchFamily="18" charset="0"/>
                <a:cs typeface="Times New Roman" pitchFamily="18" charset="0"/>
              </a:rPr>
              <a:t>Зона потенциальной вредоносности в открытой природе ограничивается черноморским побережьем Краснодарского края.</a:t>
            </a:r>
          </a:p>
          <a:p>
            <a:pPr marL="0" indent="342900">
              <a:lnSpc>
                <a:spcPct val="120000"/>
              </a:lnSpc>
              <a:spcBef>
                <a:spcPts val="0"/>
              </a:spcBef>
              <a:buNone/>
            </a:pPr>
            <a:r>
              <a:rPr lang="ru-RU" dirty="0" smtClean="0">
                <a:latin typeface="Times New Roman" pitchFamily="18" charset="0"/>
                <a:cs typeface="Times New Roman" pitchFamily="18" charset="0"/>
              </a:rPr>
              <a:t>Значительный вред совка азиатская хлопковая наносит культурам в закрытом грунте, в частности перцу и баклажанам, а также всем прочим декоративным и овощным растениям</a:t>
            </a:r>
            <a:r>
              <a:rPr lang="ru-RU" dirty="0" smtClean="0">
                <a:latin typeface="Times New Roman" pitchFamily="18" charset="0"/>
                <a:cs typeface="Times New Roman" pitchFamily="18" charset="0"/>
              </a:rPr>
              <a:t>.</a:t>
            </a:r>
            <a:endParaRPr lang="ru-RU" dirty="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14282" y="285728"/>
            <a:ext cx="8472518" cy="6286544"/>
          </a:xfrm>
        </p:spPr>
        <p:txBody>
          <a:bodyPr>
            <a:normAutofit fontScale="85000" lnSpcReduction="10000"/>
          </a:bodyPr>
          <a:lstStyle/>
          <a:p>
            <a:pPr marL="0" indent="342900">
              <a:lnSpc>
                <a:spcPct val="110000"/>
              </a:lnSpc>
              <a:spcBef>
                <a:spcPts val="0"/>
              </a:spcBef>
              <a:buNone/>
            </a:pPr>
            <a:r>
              <a:rPr lang="ru-RU" b="1" dirty="0" smtClean="0">
                <a:latin typeface="Times New Roman" pitchFamily="18" charset="0"/>
                <a:cs typeface="Times New Roman" pitchFamily="18" charset="0"/>
              </a:rPr>
              <a:t>Вредоносность</a:t>
            </a:r>
          </a:p>
          <a:p>
            <a:pPr marL="0" indent="342900">
              <a:lnSpc>
                <a:spcPct val="110000"/>
              </a:lnSpc>
              <a:spcBef>
                <a:spcPts val="0"/>
              </a:spcBef>
              <a:buNone/>
            </a:pPr>
            <a:r>
              <a:rPr lang="ru-RU" dirty="0" smtClean="0">
                <a:latin typeface="Times New Roman" pitchFamily="18" charset="0"/>
                <a:cs typeface="Times New Roman" pitchFamily="18" charset="0"/>
              </a:rPr>
              <a:t>Азиатская хлопковая совка – карантинный вид, опасный вредитель различных растений. Вредят гусеницы, питаясь листвой и генеративными органами свыше 80 видов растений различных семейств.</a:t>
            </a:r>
          </a:p>
          <a:p>
            <a:pPr marL="0" indent="342900">
              <a:lnSpc>
                <a:spcPct val="110000"/>
              </a:lnSpc>
              <a:spcBef>
                <a:spcPts val="0"/>
              </a:spcBef>
              <a:buNone/>
            </a:pPr>
            <a:r>
              <a:rPr lang="ru-RU" dirty="0" smtClean="0">
                <a:latin typeface="Times New Roman" pitchFamily="18" charset="0"/>
                <a:cs typeface="Times New Roman" pitchFamily="18" charset="0"/>
              </a:rPr>
              <a:t>Жизнедеятельность гусениц снижает продуктивность растений. В благоприятных условиях для развития популяции урожай снижается на 75 %.</a:t>
            </a:r>
          </a:p>
          <a:p>
            <a:pPr marL="0" indent="342900">
              <a:lnSpc>
                <a:spcPct val="110000"/>
              </a:lnSpc>
              <a:spcBef>
                <a:spcPts val="0"/>
              </a:spcBef>
              <a:buNone/>
            </a:pPr>
            <a:r>
              <a:rPr lang="ru-RU" dirty="0" smtClean="0">
                <a:latin typeface="Times New Roman" pitchFamily="18" charset="0"/>
                <a:cs typeface="Times New Roman" pitchFamily="18" charset="0"/>
              </a:rPr>
              <a:t>В перечень кормовых растений данного вида входят лен, хлопок, джут, люцерна, земляной орех, кукуруза, клещевина, табак, рис, томат, тыква, баклажан, капуста, картофель, физалис, гвоздика, роза, хризантема и многие другие культуры, в том числе декоративные и тепличные</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14282" y="357166"/>
            <a:ext cx="8472518" cy="5768997"/>
          </a:xfrm>
        </p:spPr>
        <p:txBody>
          <a:bodyPr>
            <a:normAutofit fontScale="700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Меры борьбы</a:t>
            </a:r>
          </a:p>
          <a:p>
            <a:pPr marL="0" indent="342900">
              <a:lnSpc>
                <a:spcPct val="120000"/>
              </a:lnSpc>
              <a:spcBef>
                <a:spcPts val="0"/>
              </a:spcBef>
              <a:buNone/>
            </a:pPr>
            <a:r>
              <a:rPr lang="ru-RU" dirty="0" smtClean="0">
                <a:latin typeface="Times New Roman" pitchFamily="18" charset="0"/>
                <a:cs typeface="Times New Roman" pitchFamily="18" charset="0"/>
              </a:rPr>
              <a:t>Карантинные </a:t>
            </a:r>
            <a:r>
              <a:rPr lang="ru-RU" dirty="0" smtClean="0">
                <a:latin typeface="Times New Roman" pitchFamily="18" charset="0"/>
                <a:cs typeface="Times New Roman" pitchFamily="18" charset="0"/>
              </a:rPr>
              <a:t>мероприятия</a:t>
            </a:r>
            <a:r>
              <a:rPr lang="ru-RU" dirty="0" smtClean="0">
                <a:latin typeface="Times New Roman" pitchFamily="18" charset="0"/>
                <a:cs typeface="Times New Roman" pitchFamily="18" charset="0"/>
              </a:rPr>
              <a:t>:</a:t>
            </a:r>
          </a:p>
          <a:p>
            <a:pPr marL="0" indent="342900">
              <a:lnSpc>
                <a:spcPct val="120000"/>
              </a:lnSpc>
              <a:spcBef>
                <a:spcPts val="0"/>
              </a:spcBef>
              <a:buNone/>
            </a:pPr>
            <a:r>
              <a:rPr lang="ru-RU" dirty="0" smtClean="0">
                <a:latin typeface="Times New Roman" pitchFamily="18" charset="0"/>
                <a:cs typeface="Times New Roman" pitchFamily="18" charset="0"/>
              </a:rPr>
              <a:t>Контроль над грузами и транспортом, следующим из стран распространения вредителей. При этом особое внимание уделяется томатам, баклажанам, хлопчатнику, кукурузе, розам и хризантемам.</a:t>
            </a:r>
          </a:p>
          <a:p>
            <a:pPr marL="0" indent="342900">
              <a:lnSpc>
                <a:spcPct val="120000"/>
              </a:lnSpc>
              <a:spcBef>
                <a:spcPts val="0"/>
              </a:spcBef>
              <a:buNone/>
            </a:pPr>
            <a:r>
              <a:rPr lang="ru-RU" dirty="0" smtClean="0">
                <a:latin typeface="Times New Roman" pitchFamily="18" charset="0"/>
                <a:cs typeface="Times New Roman" pitchFamily="18" charset="0"/>
              </a:rPr>
              <a:t>Фумигация или </a:t>
            </a:r>
            <a:r>
              <a:rPr lang="ru-RU" dirty="0" err="1" smtClean="0">
                <a:latin typeface="Times New Roman" pitchFamily="18" charset="0"/>
                <a:cs typeface="Times New Roman" pitchFamily="18" charset="0"/>
              </a:rPr>
              <a:t>рефрижерация</a:t>
            </a:r>
            <a:r>
              <a:rPr lang="ru-RU" dirty="0" smtClean="0">
                <a:latin typeface="Times New Roman" pitchFamily="18" charset="0"/>
                <a:cs typeface="Times New Roman" pitchFamily="18" charset="0"/>
              </a:rPr>
              <a:t> груза и транспорта пестицидами при обнаружении вредителя.</a:t>
            </a:r>
          </a:p>
          <a:p>
            <a:pPr marL="0" indent="342900">
              <a:lnSpc>
                <a:spcPct val="120000"/>
              </a:lnSpc>
              <a:spcBef>
                <a:spcPts val="0"/>
              </a:spcBef>
              <a:buNone/>
            </a:pPr>
            <a:r>
              <a:rPr lang="ru-RU" dirty="0" smtClean="0">
                <a:latin typeface="Times New Roman" pitchFamily="18" charset="0"/>
                <a:cs typeface="Times New Roman" pitchFamily="18" charset="0"/>
              </a:rPr>
              <a:t>Применение </a:t>
            </a:r>
            <a:r>
              <a:rPr lang="ru-RU" dirty="0" err="1" smtClean="0">
                <a:latin typeface="Times New Roman" pitchFamily="18" charset="0"/>
                <a:cs typeface="Times New Roman" pitchFamily="18" charset="0"/>
              </a:rPr>
              <a:t>феромонных</a:t>
            </a:r>
            <a:r>
              <a:rPr lang="ru-RU" dirty="0" smtClean="0">
                <a:latin typeface="Times New Roman" pitchFamily="18" charset="0"/>
                <a:cs typeface="Times New Roman" pitchFamily="18" charset="0"/>
              </a:rPr>
              <a:t> ловушек</a:t>
            </a:r>
            <a:r>
              <a:rPr lang="ru-RU" dirty="0" smtClean="0">
                <a:latin typeface="Times New Roman" pitchFamily="18" charset="0"/>
                <a:cs typeface="Times New Roman" pitchFamily="18" charset="0"/>
              </a:rPr>
              <a:t>.</a:t>
            </a:r>
            <a:endParaRPr lang="ru-RU" baseline="30000" dirty="0" smtClean="0">
              <a:latin typeface="Times New Roman" pitchFamily="18" charset="0"/>
              <a:cs typeface="Times New Roman" pitchFamily="18" charset="0"/>
            </a:endParaRPr>
          </a:p>
          <a:p>
            <a:pPr marL="0" indent="342900">
              <a:lnSpc>
                <a:spcPct val="120000"/>
              </a:lnSpc>
              <a:spcBef>
                <a:spcPts val="0"/>
              </a:spcBef>
              <a:buNone/>
            </a:pPr>
            <a:r>
              <a:rPr lang="ru-RU" dirty="0" smtClean="0">
                <a:latin typeface="Times New Roman" pitchFamily="18" charset="0"/>
                <a:cs typeface="Times New Roman" pitchFamily="18" charset="0"/>
              </a:rPr>
              <a:t> </a:t>
            </a:r>
            <a:r>
              <a:rPr lang="ru-RU" b="1" dirty="0" smtClean="0">
                <a:latin typeface="Times New Roman" pitchFamily="18" charset="0"/>
                <a:cs typeface="Times New Roman" pitchFamily="18" charset="0"/>
              </a:rPr>
              <a:t>Агротехнические </a:t>
            </a:r>
            <a:r>
              <a:rPr lang="ru-RU" b="1" dirty="0" smtClean="0">
                <a:latin typeface="Times New Roman" pitchFamily="18" charset="0"/>
                <a:cs typeface="Times New Roman" pitchFamily="18" charset="0"/>
              </a:rPr>
              <a:t>мероприятия</a:t>
            </a:r>
          </a:p>
          <a:p>
            <a:pPr marL="0" indent="342900">
              <a:lnSpc>
                <a:spcPct val="120000"/>
              </a:lnSpc>
              <a:spcBef>
                <a:spcPts val="0"/>
              </a:spcBef>
              <a:buNone/>
            </a:pPr>
            <a:r>
              <a:rPr lang="ru-RU" dirty="0" smtClean="0">
                <a:latin typeface="Times New Roman" pitchFamily="18" charset="0"/>
                <a:cs typeface="Times New Roman" pitchFamily="18" charset="0"/>
              </a:rPr>
              <a:t>Соблюдение агротехники выращивания растений в теплицах и отрытом грунте.</a:t>
            </a:r>
          </a:p>
          <a:p>
            <a:pPr marL="0" indent="342900">
              <a:lnSpc>
                <a:spcPct val="120000"/>
              </a:lnSpc>
              <a:spcBef>
                <a:spcPts val="0"/>
              </a:spcBef>
              <a:buNone/>
            </a:pPr>
            <a:r>
              <a:rPr lang="ru-RU" dirty="0" smtClean="0">
                <a:latin typeface="Times New Roman" pitchFamily="18" charset="0"/>
                <a:cs typeface="Times New Roman" pitchFamily="18" charset="0"/>
              </a:rPr>
              <a:t>Борьба с сорной растительностью</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Химический способ</a:t>
            </a:r>
          </a:p>
          <a:p>
            <a:pPr marL="0" indent="342900">
              <a:lnSpc>
                <a:spcPct val="120000"/>
              </a:lnSpc>
              <a:spcBef>
                <a:spcPts val="0"/>
              </a:spcBef>
              <a:buNone/>
            </a:pPr>
            <a:r>
              <a:rPr lang="ru-RU" dirty="0" smtClean="0">
                <a:latin typeface="Times New Roman" pitchFamily="18" charset="0"/>
                <a:cs typeface="Times New Roman" pitchFamily="18" charset="0"/>
              </a:rPr>
              <a:t>Своевременное опрыскивание растений фосфорорганическими </a:t>
            </a:r>
            <a:r>
              <a:rPr lang="ru-RU" dirty="0" smtClean="0">
                <a:latin typeface="Times New Roman" pitchFamily="18" charset="0"/>
                <a:cs typeface="Times New Roman" pitchFamily="18" charset="0"/>
              </a:rPr>
              <a:t>соединениями, </a:t>
            </a:r>
            <a:r>
              <a:rPr lang="ru-RU" dirty="0" smtClean="0">
                <a:latin typeface="Times New Roman" pitchFamily="18" charset="0"/>
                <a:cs typeface="Times New Roman" pitchFamily="18" charset="0"/>
              </a:rPr>
              <a:t> </a:t>
            </a:r>
            <a:r>
              <a:rPr lang="ru-RU" dirty="0" err="1" smtClean="0">
                <a:latin typeface="Times New Roman" pitchFamily="18" charset="0"/>
                <a:cs typeface="Times New Roman" pitchFamily="18" charset="0"/>
              </a:rPr>
              <a:t>пиретроидами</a:t>
            </a:r>
            <a:r>
              <a:rPr lang="ru-RU" dirty="0" smtClean="0">
                <a:latin typeface="Times New Roman" pitchFamily="18" charset="0"/>
                <a:cs typeface="Times New Roman" pitchFamily="18" charset="0"/>
              </a:rPr>
              <a:t>, ингибиторами </a:t>
            </a:r>
            <a:r>
              <a:rPr lang="ru-RU" dirty="0" smtClean="0">
                <a:latin typeface="Times New Roman" pitchFamily="18" charset="0"/>
                <a:cs typeface="Times New Roman" pitchFamily="18" charset="0"/>
              </a:rPr>
              <a:t>синтеза хитина и другими </a:t>
            </a:r>
            <a:r>
              <a:rPr lang="ru-RU" dirty="0" smtClean="0">
                <a:latin typeface="Times New Roman" pitchFamily="18" charset="0"/>
                <a:cs typeface="Times New Roman" pitchFamily="18" charset="0"/>
              </a:rPr>
              <a:t>инсектицидами</a:t>
            </a:r>
            <a:r>
              <a:rPr lang="ru-RU" dirty="0" smtClean="0">
                <a:latin typeface="Times New Roman" pitchFamily="18" charset="0"/>
                <a:cs typeface="Times New Roman" pitchFamily="18" charset="0"/>
              </a:rPr>
              <a:t>.</a:t>
            </a:r>
          </a:p>
          <a:p>
            <a:pPr>
              <a:buNone/>
            </a:pPr>
            <a:endParaRPr lang="ru-RU" dirty="0" smtClean="0"/>
          </a:p>
          <a:p>
            <a:pPr>
              <a:buNone/>
            </a:pPr>
            <a:endParaRPr lang="ru-RU"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428604"/>
            <a:ext cx="8401080" cy="6143668"/>
          </a:xfrm>
        </p:spPr>
        <p:txBody>
          <a:bodyPr>
            <a:normAutofit fontScale="92500"/>
          </a:bodyPr>
          <a:lstStyle/>
          <a:p>
            <a:pPr marL="0" indent="342900" fontAlgn="ctr">
              <a:lnSpc>
                <a:spcPct val="110000"/>
              </a:lnSpc>
              <a:spcBef>
                <a:spcPts val="0"/>
              </a:spcBef>
              <a:buNone/>
            </a:pPr>
            <a:r>
              <a:rPr lang="ru-RU" b="1" i="1" dirty="0" smtClean="0">
                <a:latin typeface="Times New Roman" pitchFamily="18" charset="0"/>
                <a:cs typeface="Times New Roman" pitchFamily="18" charset="0"/>
              </a:rPr>
              <a:t>Египетская хлопковая </a:t>
            </a:r>
            <a:r>
              <a:rPr lang="ru-RU" b="1" i="1" dirty="0" smtClean="0">
                <a:latin typeface="Times New Roman" pitchFamily="18" charset="0"/>
                <a:cs typeface="Times New Roman" pitchFamily="18" charset="0"/>
              </a:rPr>
              <a:t>совка</a:t>
            </a:r>
            <a:endParaRPr lang="ru-RU" b="1" i="1" dirty="0" smtClean="0">
              <a:latin typeface="Times New Roman" pitchFamily="18" charset="0"/>
              <a:cs typeface="Times New Roman" pitchFamily="18" charset="0"/>
            </a:endParaRPr>
          </a:p>
          <a:p>
            <a:pPr marL="0" indent="342900">
              <a:lnSpc>
                <a:spcPct val="110000"/>
              </a:lnSpc>
              <a:spcBef>
                <a:spcPts val="0"/>
              </a:spcBef>
              <a:buNone/>
            </a:pPr>
            <a:r>
              <a:rPr lang="ru-RU" b="1" i="1" dirty="0" smtClean="0">
                <a:latin typeface="Times New Roman" pitchFamily="18" charset="0"/>
                <a:cs typeface="Times New Roman" pitchFamily="18" charset="0"/>
              </a:rPr>
              <a:t>(</a:t>
            </a:r>
            <a:r>
              <a:rPr lang="en-US" b="1" i="1" dirty="0" err="1" smtClean="0">
                <a:latin typeface="Times New Roman" pitchFamily="18" charset="0"/>
                <a:cs typeface="Times New Roman" pitchFamily="18" charset="0"/>
              </a:rPr>
              <a:t>Spodoptera</a:t>
            </a:r>
            <a:r>
              <a:rPr lang="en-US" b="1" i="1" dirty="0" smtClean="0">
                <a:latin typeface="Times New Roman" pitchFamily="18" charset="0"/>
                <a:cs typeface="Times New Roman" pitchFamily="18" charset="0"/>
              </a:rPr>
              <a:t> </a:t>
            </a:r>
            <a:r>
              <a:rPr lang="en-US" b="1" i="1" dirty="0" err="1" smtClean="0">
                <a:latin typeface="Times New Roman" pitchFamily="18" charset="0"/>
                <a:cs typeface="Times New Roman" pitchFamily="18" charset="0"/>
              </a:rPr>
              <a:t>littoralis</a:t>
            </a:r>
            <a:r>
              <a:rPr lang="ru-RU" b="1" i="1" dirty="0" smtClean="0">
                <a:latin typeface="Times New Roman" pitchFamily="18" charset="0"/>
                <a:cs typeface="Times New Roman" pitchFamily="18" charset="0"/>
              </a:rPr>
              <a:t>) </a:t>
            </a:r>
            <a:r>
              <a:rPr lang="ru-RU" i="1"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карантинный </a:t>
            </a:r>
            <a:r>
              <a:rPr lang="ru-RU" dirty="0" smtClean="0">
                <a:latin typeface="Times New Roman" pitchFamily="18" charset="0"/>
                <a:cs typeface="Times New Roman" pitchFamily="18" charset="0"/>
              </a:rPr>
              <a:t>вид, полифаг, повреждает хлопок, лен, земляной орех, джут, люцерну, клещевину, кукурузу, рис, табак, томаты, баклажаны, капусту, тыкву, картофель, физалис, гвоздики, розы, хризантемы и многие другие культуры, особенно выращиваемые в условиях закрытого грунта</a:t>
            </a:r>
            <a:r>
              <a:rPr lang="ru-RU" dirty="0" smtClean="0">
                <a:latin typeface="Times New Roman" pitchFamily="18" charset="0"/>
                <a:cs typeface="Times New Roman" pitchFamily="18" charset="0"/>
              </a:rPr>
              <a:t>.</a:t>
            </a:r>
            <a:r>
              <a:rPr lang="ru-RU" b="1"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Развитие </a:t>
            </a:r>
            <a:r>
              <a:rPr lang="ru-RU" dirty="0" smtClean="0">
                <a:latin typeface="Times New Roman" pitchFamily="18" charset="0"/>
                <a:cs typeface="Times New Roman" pitchFamily="18" charset="0"/>
              </a:rPr>
              <a:t>полное</a:t>
            </a:r>
            <a:r>
              <a:rPr lang="ru-RU" dirty="0" smtClean="0">
                <a:latin typeface="Times New Roman" pitchFamily="18" charset="0"/>
                <a:cs typeface="Times New Roman" pitchFamily="18" charset="0"/>
              </a:rPr>
              <a:t>. Размножение двуполое. Зимуют гусеницы шестого возраста в почве, в колыбельках. За год может развиваться 7–8 поколений</a:t>
            </a:r>
            <a:r>
              <a:rPr lang="ru-RU" dirty="0" smtClean="0">
                <a:latin typeface="Times New Roman" pitchFamily="18" charset="0"/>
                <a:cs typeface="Times New Roman" pitchFamily="18" charset="0"/>
              </a:rPr>
              <a:t>.</a:t>
            </a:r>
            <a:endParaRPr lang="ru-RU"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Содержимое 3" descr="египет.jpg"/>
          <p:cNvPicPr>
            <a:picLocks noGrp="1" noChangeAspect="1"/>
          </p:cNvPicPr>
          <p:nvPr>
            <p:ph idx="1"/>
          </p:nvPr>
        </p:nvPicPr>
        <p:blipFill>
          <a:blip r:embed="rId2"/>
          <a:stretch>
            <a:fillRect/>
          </a:stretch>
        </p:blipFill>
        <p:spPr>
          <a:xfrm>
            <a:off x="685111" y="642918"/>
            <a:ext cx="8020733" cy="5357850"/>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428596" y="285728"/>
            <a:ext cx="8258204" cy="6357982"/>
          </a:xfrm>
        </p:spPr>
        <p:txBody>
          <a:bodyPr>
            <a:normAutofit fontScale="47500" lnSpcReduction="20000"/>
          </a:bodyPr>
          <a:lstStyle/>
          <a:p>
            <a:pPr marL="0" indent="342900">
              <a:lnSpc>
                <a:spcPct val="120000"/>
              </a:lnSpc>
              <a:spcBef>
                <a:spcPts val="0"/>
              </a:spcBef>
              <a:buNone/>
            </a:pPr>
            <a:r>
              <a:rPr lang="ru-RU" sz="3400" b="1" dirty="0" smtClean="0">
                <a:latin typeface="Times New Roman" pitchFamily="18" charset="0"/>
                <a:cs typeface="Times New Roman" pitchFamily="18" charset="0"/>
              </a:rPr>
              <a:t>Морфология</a:t>
            </a:r>
          </a:p>
          <a:p>
            <a:pPr marL="0" indent="342900">
              <a:lnSpc>
                <a:spcPct val="120000"/>
              </a:lnSpc>
              <a:spcBef>
                <a:spcPts val="0"/>
              </a:spcBef>
              <a:buNone/>
            </a:pPr>
            <a:r>
              <a:rPr lang="ru-RU" sz="3400" b="1" dirty="0" smtClean="0">
                <a:latin typeface="Times New Roman" pitchFamily="18" charset="0"/>
                <a:cs typeface="Times New Roman" pitchFamily="18" charset="0"/>
              </a:rPr>
              <a:t>Имаго.</a:t>
            </a:r>
            <a:r>
              <a:rPr lang="ru-RU" sz="3400" dirty="0" smtClean="0">
                <a:latin typeface="Times New Roman" pitchFamily="18" charset="0"/>
                <a:cs typeface="Times New Roman" pitchFamily="18" charset="0"/>
              </a:rPr>
              <a:t> </a:t>
            </a:r>
            <a:r>
              <a:rPr lang="ru-RU" sz="3400" dirty="0" smtClean="0">
                <a:latin typeface="Times New Roman" pitchFamily="18" charset="0"/>
                <a:cs typeface="Times New Roman" pitchFamily="18" charset="0"/>
              </a:rPr>
              <a:t>Бабочка с размахом крыльев 30–45 </a:t>
            </a:r>
            <a:r>
              <a:rPr lang="ru-RU" sz="3400" dirty="0" smtClean="0">
                <a:latin typeface="Times New Roman" pitchFamily="18" charset="0"/>
                <a:cs typeface="Times New Roman" pitchFamily="18" charset="0"/>
              </a:rPr>
              <a:t>мм</a:t>
            </a:r>
            <a:r>
              <a:rPr lang="ru-RU" sz="3400" dirty="0" smtClean="0">
                <a:latin typeface="Times New Roman" pitchFamily="18" charset="0"/>
                <a:cs typeface="Times New Roman" pitchFamily="18" charset="0"/>
              </a:rPr>
              <a:t>. Крылья у спокойно сидящей бабочки сложены </a:t>
            </a:r>
            <a:r>
              <a:rPr lang="ru-RU" sz="3400" dirty="0" err="1" smtClean="0">
                <a:latin typeface="Times New Roman" pitchFamily="18" charset="0"/>
                <a:cs typeface="Times New Roman" pitchFamily="18" charset="0"/>
              </a:rPr>
              <a:t>кровлеобразно</a:t>
            </a:r>
            <a:r>
              <a:rPr lang="ru-RU" sz="3400" dirty="0" smtClean="0">
                <a:latin typeface="Times New Roman" pitchFamily="18" charset="0"/>
                <a:cs typeface="Times New Roman" pitchFamily="18" charset="0"/>
              </a:rPr>
              <a:t>. Передние немного вытянуты, светло-коричневого цвета с характерным рисунком – вертикальными, горизонтальными и косыми темными и светлыми пятнами и полосами. </a:t>
            </a:r>
            <a:r>
              <a:rPr lang="ru-RU" sz="3400" dirty="0" err="1" smtClean="0">
                <a:latin typeface="Times New Roman" pitchFamily="18" charset="0"/>
                <a:cs typeface="Times New Roman" pitchFamily="18" charset="0"/>
              </a:rPr>
              <a:t>Подкраевая</a:t>
            </a:r>
            <a:r>
              <a:rPr lang="ru-RU" sz="3400" dirty="0" smtClean="0">
                <a:latin typeface="Times New Roman" pitchFamily="18" charset="0"/>
                <a:cs typeface="Times New Roman" pitchFamily="18" charset="0"/>
              </a:rPr>
              <a:t> линия составлена из черных точек. Задние </a:t>
            </a:r>
            <a:r>
              <a:rPr lang="ru-RU" sz="3400" dirty="0" smtClean="0">
                <a:latin typeface="Times New Roman" pitchFamily="18" charset="0"/>
                <a:cs typeface="Times New Roman" pitchFamily="18" charset="0"/>
              </a:rPr>
              <a:t>крылья белые</a:t>
            </a:r>
            <a:r>
              <a:rPr lang="ru-RU" sz="3400" dirty="0" smtClean="0">
                <a:latin typeface="Times New Roman" pitchFamily="18" charset="0"/>
                <a:cs typeface="Times New Roman" pitchFamily="18" charset="0"/>
              </a:rPr>
              <a:t>, блестящие. У переднего края и по краям задних крыльев присутствует коричневая полоса. </a:t>
            </a:r>
            <a:r>
              <a:rPr lang="ru-RU" sz="3400" dirty="0" smtClean="0">
                <a:latin typeface="Times New Roman" pitchFamily="18" charset="0"/>
                <a:cs typeface="Times New Roman" pitchFamily="18" charset="0"/>
              </a:rPr>
              <a:t>Ноги, </a:t>
            </a:r>
            <a:r>
              <a:rPr lang="ru-RU" sz="3400" dirty="0" smtClean="0">
                <a:latin typeface="Times New Roman" pitchFamily="18" charset="0"/>
                <a:cs typeface="Times New Roman" pitchFamily="18" charset="0"/>
              </a:rPr>
              <a:t> брюшко и грудь насекомого желто-серого (верблюжьего) цвета</a:t>
            </a:r>
            <a:r>
              <a:rPr lang="ru-RU" sz="3400" dirty="0" smtClean="0">
                <a:latin typeface="Times New Roman" pitchFamily="18" charset="0"/>
                <a:cs typeface="Times New Roman" pitchFamily="18" charset="0"/>
              </a:rPr>
              <a:t>.</a:t>
            </a:r>
            <a:endParaRPr lang="ru-RU" sz="3400" dirty="0" smtClean="0">
              <a:latin typeface="Times New Roman" pitchFamily="18" charset="0"/>
              <a:cs typeface="Times New Roman" pitchFamily="18" charset="0"/>
            </a:endParaRPr>
          </a:p>
          <a:p>
            <a:pPr marL="0" indent="342900">
              <a:lnSpc>
                <a:spcPct val="120000"/>
              </a:lnSpc>
              <a:spcBef>
                <a:spcPts val="0"/>
              </a:spcBef>
              <a:buNone/>
            </a:pPr>
            <a:r>
              <a:rPr lang="ru-RU" sz="3400" b="1" dirty="0" smtClean="0">
                <a:latin typeface="Times New Roman" pitchFamily="18" charset="0"/>
                <a:cs typeface="Times New Roman" pitchFamily="18" charset="0"/>
              </a:rPr>
              <a:t>Половой </a:t>
            </a:r>
            <a:r>
              <a:rPr lang="ru-RU" sz="3400" b="1" dirty="0" smtClean="0">
                <a:latin typeface="Times New Roman" pitchFamily="18" charset="0"/>
                <a:cs typeface="Times New Roman" pitchFamily="18" charset="0"/>
              </a:rPr>
              <a:t>диморфизм. </a:t>
            </a:r>
            <a:r>
              <a:rPr lang="ru-RU" sz="3400" dirty="0" smtClean="0">
                <a:latin typeface="Times New Roman" pitchFamily="18" charset="0"/>
                <a:cs typeface="Times New Roman" pitchFamily="18" charset="0"/>
              </a:rPr>
              <a:t> </a:t>
            </a:r>
            <a:r>
              <a:rPr lang="ru-RU" sz="3400" dirty="0" smtClean="0">
                <a:latin typeface="Times New Roman" pitchFamily="18" charset="0"/>
                <a:cs typeface="Times New Roman" pitchFamily="18" charset="0"/>
              </a:rPr>
              <a:t>Разнополые особи отличаются строением половых органов</a:t>
            </a:r>
            <a:r>
              <a:rPr lang="ru-RU" sz="3400" dirty="0" smtClean="0">
                <a:latin typeface="Times New Roman" pitchFamily="18" charset="0"/>
                <a:cs typeface="Times New Roman" pitchFamily="18" charset="0"/>
              </a:rPr>
              <a:t>.</a:t>
            </a:r>
            <a:endParaRPr lang="ru-RU" sz="3400" dirty="0" smtClean="0">
              <a:latin typeface="Times New Roman" pitchFamily="18" charset="0"/>
              <a:cs typeface="Times New Roman" pitchFamily="18" charset="0"/>
            </a:endParaRPr>
          </a:p>
          <a:p>
            <a:pPr marL="0" indent="342900">
              <a:lnSpc>
                <a:spcPct val="120000"/>
              </a:lnSpc>
              <a:spcBef>
                <a:spcPts val="0"/>
              </a:spcBef>
              <a:buNone/>
            </a:pPr>
            <a:r>
              <a:rPr lang="ru-RU" sz="3400" b="1" dirty="0" smtClean="0">
                <a:latin typeface="Times New Roman" pitchFamily="18" charset="0"/>
                <a:cs typeface="Times New Roman" pitchFamily="18" charset="0"/>
              </a:rPr>
              <a:t>Яйцо </a:t>
            </a:r>
            <a:r>
              <a:rPr lang="ru-RU" sz="3400" dirty="0" smtClean="0">
                <a:latin typeface="Times New Roman" pitchFamily="18" charset="0"/>
                <a:cs typeface="Times New Roman" pitchFamily="18" charset="0"/>
              </a:rPr>
              <a:t>округлое</a:t>
            </a:r>
            <a:r>
              <a:rPr lang="ru-RU" sz="3400" dirty="0" smtClean="0">
                <a:latin typeface="Times New Roman" pitchFamily="18" charset="0"/>
                <a:cs typeface="Times New Roman" pitchFamily="18" charset="0"/>
              </a:rPr>
              <a:t>, уплощенное с нижней стороны. Диаметр – 0,6 мм. Цвет покровов светло-желтый в начале развития и сине-черный перед выходом гусениц. Поверхность блестящая, по бокам ячеистая. Кладка покрыта светло-коричневыми волосками</a:t>
            </a:r>
            <a:r>
              <a:rPr lang="ru-RU" sz="3400" dirty="0" smtClean="0">
                <a:latin typeface="Times New Roman" pitchFamily="18" charset="0"/>
                <a:cs typeface="Times New Roman" pitchFamily="18" charset="0"/>
              </a:rPr>
              <a:t>.</a:t>
            </a:r>
            <a:endParaRPr lang="ru-RU" sz="3400" dirty="0" smtClean="0">
              <a:latin typeface="Times New Roman" pitchFamily="18" charset="0"/>
              <a:cs typeface="Times New Roman" pitchFamily="18" charset="0"/>
            </a:endParaRPr>
          </a:p>
          <a:p>
            <a:pPr marL="0" indent="342900">
              <a:lnSpc>
                <a:spcPct val="120000"/>
              </a:lnSpc>
              <a:spcBef>
                <a:spcPts val="0"/>
              </a:spcBef>
              <a:buNone/>
            </a:pPr>
            <a:r>
              <a:rPr lang="ru-RU" sz="3400" b="1" dirty="0" smtClean="0">
                <a:latin typeface="Times New Roman" pitchFamily="18" charset="0"/>
                <a:cs typeface="Times New Roman" pitchFamily="18" charset="0"/>
              </a:rPr>
              <a:t>Личинка </a:t>
            </a:r>
            <a:r>
              <a:rPr lang="ru-RU" sz="3400" b="1" dirty="0" smtClean="0">
                <a:latin typeface="Times New Roman" pitchFamily="18" charset="0"/>
                <a:cs typeface="Times New Roman" pitchFamily="18" charset="0"/>
              </a:rPr>
              <a:t> (гусеница)</a:t>
            </a:r>
            <a:r>
              <a:rPr lang="ru-RU" sz="3400" dirty="0" smtClean="0">
                <a:latin typeface="Times New Roman" pitchFamily="18" charset="0"/>
                <a:cs typeface="Times New Roman" pitchFamily="18" charset="0"/>
              </a:rPr>
              <a:t>, закончив развитие, достигает в длину 35–40 мм. В процессе роста окрас покровов меняется со светло- или серо-зеленого у молодых до розово-коричневого или светло-коричневого у последних возрастов. Покровы гусениц покрыты белыми точками, на спине черные пятна, по бокам светлые дорзальные линии. Первый и восьмой брюшные сегменты покрыты черными пятнами большего размера, чем на других сегментах. Пятна неправильной формы и могут отсутствовать у особей с более светлой </a:t>
            </a:r>
            <a:r>
              <a:rPr lang="ru-RU" sz="3400" dirty="0" smtClean="0">
                <a:latin typeface="Times New Roman" pitchFamily="18" charset="0"/>
                <a:cs typeface="Times New Roman" pitchFamily="18" charset="0"/>
              </a:rPr>
              <a:t>окраской.  </a:t>
            </a:r>
            <a:r>
              <a:rPr lang="ru-RU" sz="3400" dirty="0" smtClean="0">
                <a:latin typeface="Times New Roman" pitchFamily="18" charset="0"/>
                <a:cs typeface="Times New Roman" pitchFamily="18" charset="0"/>
              </a:rPr>
              <a:t>Режущий край мандибул с тупо закругленными зубцами</a:t>
            </a:r>
            <a:r>
              <a:rPr lang="ru-RU" sz="3400" dirty="0" smtClean="0">
                <a:latin typeface="Times New Roman" pitchFamily="18" charset="0"/>
                <a:cs typeface="Times New Roman" pitchFamily="18" charset="0"/>
              </a:rPr>
              <a:t>.</a:t>
            </a:r>
            <a:endParaRPr lang="ru-RU" sz="3400" dirty="0" smtClean="0">
              <a:latin typeface="Times New Roman" pitchFamily="18" charset="0"/>
              <a:cs typeface="Times New Roman" pitchFamily="18" charset="0"/>
            </a:endParaRPr>
          </a:p>
          <a:p>
            <a:pPr marL="0" indent="342900">
              <a:lnSpc>
                <a:spcPct val="120000"/>
              </a:lnSpc>
              <a:spcBef>
                <a:spcPts val="0"/>
              </a:spcBef>
              <a:buNone/>
            </a:pPr>
            <a:r>
              <a:rPr lang="ru-RU" sz="3400" b="1" dirty="0" smtClean="0">
                <a:latin typeface="Times New Roman" pitchFamily="18" charset="0"/>
                <a:cs typeface="Times New Roman" pitchFamily="18" charset="0"/>
              </a:rPr>
              <a:t>Куколка </a:t>
            </a:r>
            <a:r>
              <a:rPr lang="ru-RU" sz="3400" dirty="0" smtClean="0">
                <a:latin typeface="Times New Roman" pitchFamily="18" charset="0"/>
                <a:cs typeface="Times New Roman" pitchFamily="18" charset="0"/>
              </a:rPr>
              <a:t>египетской хлопковой совки красновато-коричневая, длиной до 19 мм. На сегментах брюшка присутствуют шесть пар темных </a:t>
            </a:r>
            <a:r>
              <a:rPr lang="ru-RU" sz="3400" dirty="0" smtClean="0">
                <a:latin typeface="Times New Roman" pitchFamily="18" charset="0"/>
                <a:cs typeface="Times New Roman" pitchFamily="18" charset="0"/>
              </a:rPr>
              <a:t>дыхалец.  </a:t>
            </a:r>
            <a:r>
              <a:rPr lang="ru-RU" sz="3400" dirty="0" err="1" smtClean="0">
                <a:latin typeface="Times New Roman" pitchFamily="18" charset="0"/>
                <a:cs typeface="Times New Roman" pitchFamily="18" charset="0"/>
              </a:rPr>
              <a:t>Кремастер</a:t>
            </a:r>
            <a:r>
              <a:rPr lang="ru-RU" sz="3400" dirty="0" smtClean="0">
                <a:latin typeface="Times New Roman" pitchFamily="18" charset="0"/>
                <a:cs typeface="Times New Roman" pitchFamily="18" charset="0"/>
              </a:rPr>
              <a:t> с одной парой конечных шипов</a:t>
            </a:r>
            <a:r>
              <a:rPr lang="ru-RU" sz="3400" dirty="0" smtClean="0">
                <a:latin typeface="Times New Roman" pitchFamily="18" charset="0"/>
                <a:cs typeface="Times New Roman" pitchFamily="18" charset="0"/>
              </a:rPr>
              <a:t>.</a:t>
            </a:r>
            <a:endParaRPr lang="ru-RU" sz="3400"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142844" y="142852"/>
            <a:ext cx="8543956" cy="5983311"/>
          </a:xfrm>
        </p:spPr>
        <p:txBody>
          <a:bodyPr/>
          <a:lstStyle/>
          <a:p>
            <a:pPr marL="0" indent="342900">
              <a:spcBef>
                <a:spcPts val="0"/>
              </a:spcBef>
              <a:buNone/>
            </a:pPr>
            <a:r>
              <a:rPr lang="ru-RU" b="1" dirty="0" smtClean="0">
                <a:latin typeface="Times New Roman" pitchFamily="18" charset="0"/>
                <a:cs typeface="Times New Roman" pitchFamily="18" charset="0"/>
              </a:rPr>
              <a:t>Географическое распространение</a:t>
            </a:r>
          </a:p>
          <a:p>
            <a:pPr marL="0" indent="342900">
              <a:spcBef>
                <a:spcPts val="0"/>
              </a:spcBef>
              <a:buNone/>
            </a:pPr>
            <a:r>
              <a:rPr lang="ru-RU" dirty="0" smtClean="0">
                <a:latin typeface="Times New Roman" pitchFamily="18" charset="0"/>
                <a:cs typeface="Times New Roman" pitchFamily="18" charset="0"/>
              </a:rPr>
              <a:t>Египетская хлопковая совка распространена в Европе, Азии, а также во всех странах Африки</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spcBef>
                <a:spcPts val="0"/>
              </a:spcBef>
              <a:buNone/>
            </a:pPr>
            <a:r>
              <a:rPr lang="ru-RU" dirty="0" smtClean="0">
                <a:latin typeface="Times New Roman" pitchFamily="18" charset="0"/>
                <a:cs typeface="Times New Roman" pitchFamily="18" charset="0"/>
              </a:rPr>
              <a:t>Вредитель активно переносится различными транспортными средствами, перевозящими продукцию сельскохозяйственных предприятий. Яйца и гусеницы обнаруживаются в посадочном материале, овощах и срезанных цветах</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spcBef>
                <a:spcPts val="0"/>
              </a:spcBef>
              <a:buNone/>
            </a:pPr>
            <a:endParaRPr lang="ru-RU"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142844" y="357166"/>
            <a:ext cx="8543956" cy="5768997"/>
          </a:xfrm>
        </p:spPr>
        <p:txBody>
          <a:bodyPr>
            <a:normAutofit fontScale="850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Вредоносность</a:t>
            </a:r>
          </a:p>
          <a:p>
            <a:pPr marL="0" indent="342900">
              <a:lnSpc>
                <a:spcPct val="120000"/>
              </a:lnSpc>
              <a:spcBef>
                <a:spcPts val="0"/>
              </a:spcBef>
              <a:buNone/>
            </a:pPr>
            <a:r>
              <a:rPr lang="ru-RU" dirty="0" smtClean="0">
                <a:latin typeface="Times New Roman" pitchFamily="18" charset="0"/>
                <a:cs typeface="Times New Roman" pitchFamily="18" charset="0"/>
              </a:rPr>
              <a:t>Египетская хлопковая совка – карантинный вид, не зарегистрированный на территории Российской Федерации. Повреждает более 80 видов растений из 40 семейств, в том числе хлопок, лен, земляной орех, джут, люцерну, клещевину, кукурузу, рис, табак, томаты, баклажаны, капусту, тыкву, картофель, физалис, гвоздики, розы, хризантемы и многие другие культуры, особенно выращиваемые в условиях закрытого грунта. Вредят гусеницы, питаясь листвой и генеративными органами, снижая продуктивность растений. В благоприятных условиях роста и развития снижение урожая достигает 75 </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14282" y="214290"/>
            <a:ext cx="8472518" cy="6429420"/>
          </a:xfrm>
        </p:spPr>
        <p:txBody>
          <a:bodyPr>
            <a:normAutofit fontScale="700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Меры борьбы</a:t>
            </a:r>
          </a:p>
          <a:p>
            <a:pPr marL="0" indent="342900">
              <a:lnSpc>
                <a:spcPct val="120000"/>
              </a:lnSpc>
              <a:spcBef>
                <a:spcPts val="0"/>
              </a:spcBef>
              <a:buNone/>
            </a:pPr>
            <a:r>
              <a:rPr lang="ru-RU" b="1" dirty="0" smtClean="0">
                <a:latin typeface="Times New Roman" pitchFamily="18" charset="0"/>
                <a:cs typeface="Times New Roman" pitchFamily="18" charset="0"/>
              </a:rPr>
              <a:t>Карантинные мероприятия</a:t>
            </a:r>
          </a:p>
          <a:p>
            <a:pPr marL="0" indent="342900">
              <a:lnSpc>
                <a:spcPct val="120000"/>
              </a:lnSpc>
              <a:spcBef>
                <a:spcPts val="0"/>
              </a:spcBef>
              <a:buNone/>
            </a:pPr>
            <a:r>
              <a:rPr lang="ru-RU" dirty="0" smtClean="0">
                <a:latin typeface="Times New Roman" pitchFamily="18" charset="0"/>
                <a:cs typeface="Times New Roman" pitchFamily="18" charset="0"/>
              </a:rPr>
              <a:t>Контроль над грузами и транспортом, следующим из стран распространения вредителей. При этом особое внимание уделяется томатам, баклажанам, хлопчатнику, кукурузе, розам и хризантемам.</a:t>
            </a:r>
          </a:p>
          <a:p>
            <a:pPr marL="0" indent="342900">
              <a:lnSpc>
                <a:spcPct val="120000"/>
              </a:lnSpc>
              <a:spcBef>
                <a:spcPts val="0"/>
              </a:spcBef>
              <a:buNone/>
            </a:pPr>
            <a:r>
              <a:rPr lang="ru-RU" dirty="0" smtClean="0">
                <a:latin typeface="Times New Roman" pitchFamily="18" charset="0"/>
                <a:cs typeface="Times New Roman" pitchFamily="18" charset="0"/>
              </a:rPr>
              <a:t>Фумигация или </a:t>
            </a:r>
            <a:r>
              <a:rPr lang="ru-RU" dirty="0" err="1" smtClean="0">
                <a:latin typeface="Times New Roman" pitchFamily="18" charset="0"/>
                <a:cs typeface="Times New Roman" pitchFamily="18" charset="0"/>
              </a:rPr>
              <a:t>рефрижерация</a:t>
            </a:r>
            <a:r>
              <a:rPr lang="ru-RU" dirty="0" smtClean="0">
                <a:latin typeface="Times New Roman" pitchFamily="18" charset="0"/>
                <a:cs typeface="Times New Roman" pitchFamily="18" charset="0"/>
              </a:rPr>
              <a:t> груза и транспорта пестицидами при обнаружении вредителя.</a:t>
            </a:r>
          </a:p>
          <a:p>
            <a:pPr marL="0" indent="342900">
              <a:lnSpc>
                <a:spcPct val="120000"/>
              </a:lnSpc>
              <a:spcBef>
                <a:spcPts val="0"/>
              </a:spcBef>
              <a:buNone/>
            </a:pPr>
            <a:r>
              <a:rPr lang="ru-RU" dirty="0" smtClean="0">
                <a:latin typeface="Times New Roman" pitchFamily="18" charset="0"/>
                <a:cs typeface="Times New Roman" pitchFamily="18" charset="0"/>
              </a:rPr>
              <a:t>Применение </a:t>
            </a:r>
            <a:r>
              <a:rPr lang="ru-RU" dirty="0" err="1" smtClean="0">
                <a:latin typeface="Times New Roman" pitchFamily="18" charset="0"/>
                <a:cs typeface="Times New Roman" pitchFamily="18" charset="0"/>
              </a:rPr>
              <a:t>феромонных</a:t>
            </a:r>
            <a:r>
              <a:rPr lang="ru-RU" dirty="0" smtClean="0">
                <a:latin typeface="Times New Roman" pitchFamily="18" charset="0"/>
                <a:cs typeface="Times New Roman" pitchFamily="18" charset="0"/>
              </a:rPr>
              <a:t> ловушек</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Агротехнические мероприятия</a:t>
            </a:r>
          </a:p>
          <a:p>
            <a:pPr marL="0" indent="342900">
              <a:lnSpc>
                <a:spcPct val="120000"/>
              </a:lnSpc>
              <a:spcBef>
                <a:spcPts val="0"/>
              </a:spcBef>
              <a:buNone/>
            </a:pPr>
            <a:r>
              <a:rPr lang="ru-RU" dirty="0" smtClean="0">
                <a:latin typeface="Times New Roman" pitchFamily="18" charset="0"/>
                <a:cs typeface="Times New Roman" pitchFamily="18" charset="0"/>
              </a:rPr>
              <a:t>Соблюдение агротехники выращивания растений в теплицах и отрытом грунте.</a:t>
            </a:r>
          </a:p>
          <a:p>
            <a:pPr marL="0" indent="342900">
              <a:lnSpc>
                <a:spcPct val="120000"/>
              </a:lnSpc>
              <a:spcBef>
                <a:spcPts val="0"/>
              </a:spcBef>
              <a:buNone/>
            </a:pPr>
            <a:r>
              <a:rPr lang="ru-RU" dirty="0" smtClean="0">
                <a:latin typeface="Times New Roman" pitchFamily="18" charset="0"/>
                <a:cs typeface="Times New Roman" pitchFamily="18" charset="0"/>
              </a:rPr>
              <a:t>Борьба с сорной растительностью</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Химический способ</a:t>
            </a:r>
          </a:p>
          <a:p>
            <a:pPr marL="0" indent="342900">
              <a:lnSpc>
                <a:spcPct val="120000"/>
              </a:lnSpc>
              <a:spcBef>
                <a:spcPts val="0"/>
              </a:spcBef>
              <a:buNone/>
            </a:pPr>
            <a:r>
              <a:rPr lang="ru-RU" dirty="0" smtClean="0">
                <a:latin typeface="Times New Roman" pitchFamily="18" charset="0"/>
                <a:cs typeface="Times New Roman" pitchFamily="18" charset="0"/>
              </a:rPr>
              <a:t>Своевременное опрыскивание растений фосфорорганическими соединениями, </a:t>
            </a:r>
            <a:r>
              <a:rPr lang="ru-RU" dirty="0" err="1" smtClean="0">
                <a:latin typeface="Times New Roman" pitchFamily="18" charset="0"/>
                <a:cs typeface="Times New Roman" pitchFamily="18" charset="0"/>
              </a:rPr>
              <a:t>пиретроидами</a:t>
            </a:r>
            <a:r>
              <a:rPr lang="ru-RU"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 </a:t>
            </a:r>
            <a:r>
              <a:rPr lang="ru-RU" dirty="0" err="1" smtClean="0">
                <a:latin typeface="Times New Roman" pitchFamily="18" charset="0"/>
                <a:cs typeface="Times New Roman" pitchFamily="18" charset="0"/>
              </a:rPr>
              <a:t>неоникотиноидами</a:t>
            </a:r>
            <a:r>
              <a:rPr lang="ru-RU" dirty="0" smtClean="0">
                <a:latin typeface="Times New Roman" pitchFamily="18" charset="0"/>
                <a:cs typeface="Times New Roman" pitchFamily="18" charset="0"/>
              </a:rPr>
              <a:t> и другими </a:t>
            </a:r>
            <a:r>
              <a:rPr lang="ru-RU" dirty="0" smtClean="0">
                <a:latin typeface="Times New Roman" pitchFamily="18" charset="0"/>
                <a:cs typeface="Times New Roman" pitchFamily="18" charset="0"/>
              </a:rPr>
              <a:t>инсектицидами. </a:t>
            </a:r>
            <a:endParaRPr lang="ru-RU" dirty="0" smtClean="0">
              <a:latin typeface="Times New Roman" pitchFamily="18" charset="0"/>
              <a:cs typeface="Times New Roman" pitchFamily="18" charset="0"/>
            </a:endParaRPr>
          </a:p>
          <a:p>
            <a:endParaRPr lang="ru-RU"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357158" y="214290"/>
            <a:ext cx="8501122" cy="5911873"/>
          </a:xfrm>
        </p:spPr>
        <p:txBody>
          <a:bodyPr/>
          <a:lstStyle/>
          <a:p>
            <a:pPr marL="0" indent="342900" fontAlgn="ctr">
              <a:spcBef>
                <a:spcPts val="0"/>
              </a:spcBef>
              <a:buNone/>
            </a:pPr>
            <a:r>
              <a:rPr lang="ru-RU" b="1" i="1" dirty="0" smtClean="0">
                <a:latin typeface="Times New Roman" pitchFamily="18" charset="0"/>
                <a:cs typeface="Times New Roman" pitchFamily="18" charset="0"/>
              </a:rPr>
              <a:t>Картофельная </a:t>
            </a:r>
            <a:r>
              <a:rPr lang="ru-RU" b="1" i="1" dirty="0" smtClean="0">
                <a:latin typeface="Times New Roman" pitchFamily="18" charset="0"/>
                <a:cs typeface="Times New Roman" pitchFamily="18" charset="0"/>
              </a:rPr>
              <a:t>моль (</a:t>
            </a:r>
            <a:r>
              <a:rPr lang="en-US" b="1" i="1" dirty="0" err="1" smtClean="0">
                <a:latin typeface="Times New Roman" pitchFamily="18" charset="0"/>
                <a:cs typeface="Times New Roman" pitchFamily="18" charset="0"/>
              </a:rPr>
              <a:t>Phthorimaea</a:t>
            </a:r>
            <a:r>
              <a:rPr lang="en-US" b="1" i="1" dirty="0" smtClean="0">
                <a:latin typeface="Times New Roman" pitchFamily="18" charset="0"/>
                <a:cs typeface="Times New Roman" pitchFamily="18" charset="0"/>
              </a:rPr>
              <a:t> </a:t>
            </a:r>
            <a:r>
              <a:rPr lang="en-US" b="1" i="1" dirty="0" err="1" smtClean="0">
                <a:latin typeface="Times New Roman" pitchFamily="18" charset="0"/>
                <a:cs typeface="Times New Roman" pitchFamily="18" charset="0"/>
              </a:rPr>
              <a:t>operculella</a:t>
            </a:r>
            <a:r>
              <a:rPr lang="ru-RU" b="1" i="1" dirty="0" smtClean="0">
                <a:latin typeface="Times New Roman" pitchFamily="18" charset="0"/>
                <a:cs typeface="Times New Roman" pitchFamily="18" charset="0"/>
              </a:rPr>
              <a:t>) - </a:t>
            </a:r>
            <a:r>
              <a:rPr lang="ru-RU" dirty="0" smtClean="0">
                <a:latin typeface="Times New Roman" pitchFamily="18" charset="0"/>
                <a:cs typeface="Times New Roman" pitchFamily="18" charset="0"/>
              </a:rPr>
              <a:t>вредитель </a:t>
            </a:r>
            <a:r>
              <a:rPr lang="ru-RU" dirty="0" smtClean="0">
                <a:latin typeface="Times New Roman" pitchFamily="18" charset="0"/>
                <a:cs typeface="Times New Roman" pitchFamily="18" charset="0"/>
              </a:rPr>
              <a:t>растений семейства пасленовых (картофеля, баклажанов, табака, томата, перца, физалиса). Вредят гусеницы. Размножение двуполое. Развитие полное. За год может наблюдаться развитие от 2 до 14 генераций в зависимости от климата местообитания. Зимуют гусеницы, закончившие развитие, и коконы</a:t>
            </a:r>
            <a:r>
              <a:rPr lang="ru-RU" dirty="0" smtClean="0">
                <a:latin typeface="Times New Roman" pitchFamily="18" charset="0"/>
                <a:cs typeface="Times New Roman" pitchFamily="18" charset="0"/>
              </a:rPr>
              <a:t>.</a:t>
            </a:r>
            <a:r>
              <a:rPr lang="ru-RU" dirty="0" smtClean="0">
                <a:latin typeface="Times New Roman" pitchFamily="18" charset="0"/>
                <a:cs typeface="Times New Roman" pitchFamily="18" charset="0"/>
              </a:rPr>
              <a:t> Объект внешнего и внутреннего карантина</a:t>
            </a:r>
            <a:r>
              <a:rPr lang="ru-RU" dirty="0" smtClean="0">
                <a:latin typeface="Times New Roman" pitchFamily="18" charset="0"/>
                <a:cs typeface="Times New Roman" pitchFamily="18" charset="0"/>
              </a:rPr>
              <a:t>.</a:t>
            </a:r>
            <a:endParaRPr lang="en-US" b="1" i="1"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Содержимое 3" descr="моль.jpeg"/>
          <p:cNvPicPr>
            <a:picLocks noGrp="1" noChangeAspect="1"/>
          </p:cNvPicPr>
          <p:nvPr>
            <p:ph idx="1"/>
          </p:nvPr>
        </p:nvPicPr>
        <p:blipFill>
          <a:blip r:embed="rId2"/>
          <a:stretch>
            <a:fillRect/>
          </a:stretch>
        </p:blipFill>
        <p:spPr>
          <a:xfrm>
            <a:off x="285720" y="285728"/>
            <a:ext cx="8246984" cy="6185238"/>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142844" y="214290"/>
            <a:ext cx="8543956" cy="6500858"/>
          </a:xfrm>
        </p:spPr>
        <p:txBody>
          <a:bodyPr>
            <a:noAutofit/>
          </a:bodyPr>
          <a:lstStyle/>
          <a:p>
            <a:pPr marL="0" indent="342900">
              <a:spcBef>
                <a:spcPts val="0"/>
              </a:spcBef>
              <a:buNone/>
            </a:pPr>
            <a:r>
              <a:rPr lang="ru-RU" sz="1600" b="1" dirty="0" smtClean="0">
                <a:latin typeface="Times New Roman" pitchFamily="18" charset="0"/>
                <a:cs typeface="Times New Roman" pitchFamily="18" charset="0"/>
              </a:rPr>
              <a:t>Морфология</a:t>
            </a:r>
          </a:p>
          <a:p>
            <a:pPr marL="0" indent="342900">
              <a:spcBef>
                <a:spcPts val="0"/>
              </a:spcBef>
              <a:buNone/>
            </a:pPr>
            <a:r>
              <a:rPr lang="ru-RU" sz="1600" b="1" dirty="0" smtClean="0">
                <a:latin typeface="Times New Roman" pitchFamily="18" charset="0"/>
                <a:cs typeface="Times New Roman" pitchFamily="18" charset="0"/>
              </a:rPr>
              <a:t>Имаго</a:t>
            </a:r>
            <a:r>
              <a:rPr lang="ru-RU" sz="1600" dirty="0" smtClean="0">
                <a:latin typeface="Times New Roman" pitchFamily="18" charset="0"/>
                <a:cs typeface="Times New Roman" pitchFamily="18" charset="0"/>
              </a:rPr>
              <a:t>. Бабочка с размахом крыльев 12–16 мм. Передние крылья </a:t>
            </a:r>
            <a:r>
              <a:rPr lang="ru-RU" sz="1600" dirty="0" err="1" smtClean="0">
                <a:latin typeface="Times New Roman" pitchFamily="18" charset="0"/>
                <a:cs typeface="Times New Roman" pitchFamily="18" charset="0"/>
              </a:rPr>
              <a:t>широколанцетные</a:t>
            </a:r>
            <a:r>
              <a:rPr lang="ru-RU" sz="1600" dirty="0" smtClean="0">
                <a:latin typeface="Times New Roman" pitchFamily="18" charset="0"/>
                <a:cs typeface="Times New Roman" pitchFamily="18" charset="0"/>
              </a:rPr>
              <a:t>, коричнево-серого цвета, по внутреннему краю более темные. По всей поверхности передних крыльев разбросаны желтые чешуйки и темно-коричневые штрихи. Задние крылья – с выемкой по внешнему краю и бахромой, длина которой превышает ширину крыла</a:t>
            </a:r>
            <a:r>
              <a:rPr lang="ru-RU" sz="1600" dirty="0" smtClean="0">
                <a:latin typeface="Times New Roman" pitchFamily="18" charset="0"/>
                <a:cs typeface="Times New Roman" pitchFamily="18" charset="0"/>
              </a:rPr>
              <a:t>.</a:t>
            </a:r>
            <a:endParaRPr lang="ru-RU" sz="1600" dirty="0" smtClean="0">
              <a:latin typeface="Times New Roman" pitchFamily="18" charset="0"/>
              <a:cs typeface="Times New Roman" pitchFamily="18" charset="0"/>
            </a:endParaRPr>
          </a:p>
          <a:p>
            <a:pPr marL="0" indent="342900">
              <a:spcBef>
                <a:spcPts val="0"/>
              </a:spcBef>
              <a:buNone/>
            </a:pPr>
            <a:r>
              <a:rPr lang="ru-RU" sz="1600" dirty="0" smtClean="0">
                <a:latin typeface="Times New Roman" pitchFamily="18" charset="0"/>
                <a:cs typeface="Times New Roman" pitchFamily="18" charset="0"/>
              </a:rPr>
              <a:t>В спокойном состоянии крылья сложены на спине. Усики </a:t>
            </a:r>
            <a:r>
              <a:rPr lang="ru-RU" sz="1600" dirty="0" err="1" smtClean="0">
                <a:latin typeface="Times New Roman" pitchFamily="18" charset="0"/>
                <a:cs typeface="Times New Roman" pitchFamily="18" charset="0"/>
              </a:rPr>
              <a:t>щетинковидные</a:t>
            </a:r>
            <a:r>
              <a:rPr lang="ru-RU" sz="1600" dirty="0" smtClean="0">
                <a:latin typeface="Times New Roman" pitchFamily="18" charset="0"/>
                <a:cs typeface="Times New Roman" pitchFamily="18" charset="0"/>
              </a:rPr>
              <a:t>, </a:t>
            </a:r>
            <a:r>
              <a:rPr lang="ru-RU" sz="1600" dirty="0" err="1" smtClean="0">
                <a:latin typeface="Times New Roman" pitchFamily="18" charset="0"/>
                <a:cs typeface="Times New Roman" pitchFamily="18" charset="0"/>
              </a:rPr>
              <a:t>многочлениковые</a:t>
            </a:r>
            <a:r>
              <a:rPr lang="ru-RU" sz="1600" dirty="0" smtClean="0">
                <a:latin typeface="Times New Roman" pitchFamily="18" charset="0"/>
                <a:cs typeface="Times New Roman" pitchFamily="18" charset="0"/>
              </a:rPr>
              <a:t>, составлены из хорошо обозначенных члеников черного цвета, более светлых с нижней стороны.</a:t>
            </a:r>
          </a:p>
          <a:p>
            <a:pPr marL="0" indent="342900">
              <a:spcBef>
                <a:spcPts val="0"/>
              </a:spcBef>
              <a:buNone/>
            </a:pPr>
            <a:r>
              <a:rPr lang="ru-RU" sz="1600" b="1" dirty="0" smtClean="0">
                <a:latin typeface="Times New Roman" pitchFamily="18" charset="0"/>
                <a:cs typeface="Times New Roman" pitchFamily="18" charset="0"/>
              </a:rPr>
              <a:t>Половой</a:t>
            </a:r>
            <a:r>
              <a:rPr lang="ru-RU" sz="1600" b="1" dirty="0" smtClean="0">
                <a:latin typeface="Times New Roman" pitchFamily="18" charset="0"/>
                <a:cs typeface="Times New Roman" pitchFamily="18" charset="0"/>
              </a:rPr>
              <a:t> </a:t>
            </a:r>
            <a:r>
              <a:rPr lang="ru-RU" sz="1600" b="1" dirty="0" smtClean="0">
                <a:latin typeface="Times New Roman" pitchFamily="18" charset="0"/>
                <a:cs typeface="Times New Roman" pitchFamily="18" charset="0"/>
              </a:rPr>
              <a:t>диморфизм. </a:t>
            </a:r>
            <a:r>
              <a:rPr lang="ru-RU" sz="1600" dirty="0" smtClean="0">
                <a:latin typeface="Times New Roman" pitchFamily="18" charset="0"/>
                <a:cs typeface="Times New Roman" pitchFamily="18" charset="0"/>
              </a:rPr>
              <a:t> </a:t>
            </a:r>
            <a:r>
              <a:rPr lang="ru-RU" sz="1600" dirty="0" smtClean="0">
                <a:latin typeface="Times New Roman" pitchFamily="18" charset="0"/>
                <a:cs typeface="Times New Roman" pitchFamily="18" charset="0"/>
              </a:rPr>
              <a:t>Разнополые особи отличаются строением половых органов</a:t>
            </a:r>
            <a:r>
              <a:rPr lang="ru-RU" sz="1600" dirty="0" smtClean="0">
                <a:latin typeface="Times New Roman" pitchFamily="18" charset="0"/>
                <a:cs typeface="Times New Roman" pitchFamily="18" charset="0"/>
              </a:rPr>
              <a:t>.</a:t>
            </a:r>
            <a:endParaRPr lang="ru-RU" sz="1600" dirty="0" smtClean="0">
              <a:latin typeface="Times New Roman" pitchFamily="18" charset="0"/>
              <a:cs typeface="Times New Roman" pitchFamily="18" charset="0"/>
            </a:endParaRPr>
          </a:p>
          <a:p>
            <a:pPr marL="0" indent="342900">
              <a:spcBef>
                <a:spcPts val="0"/>
              </a:spcBef>
              <a:buNone/>
            </a:pPr>
            <a:r>
              <a:rPr lang="ru-RU" sz="1600" b="1" dirty="0" smtClean="0">
                <a:latin typeface="Times New Roman" pitchFamily="18" charset="0"/>
                <a:cs typeface="Times New Roman" pitchFamily="18" charset="0"/>
              </a:rPr>
              <a:t>Самец</a:t>
            </a:r>
            <a:r>
              <a:rPr lang="ru-RU" sz="1600" dirty="0" smtClean="0">
                <a:latin typeface="Times New Roman" pitchFamily="18" charset="0"/>
                <a:cs typeface="Times New Roman" pitchFamily="18" charset="0"/>
              </a:rPr>
              <a:t>. На переднем крае заднего крыла расположена кисточка из длинных волосков (</a:t>
            </a:r>
            <a:r>
              <a:rPr lang="ru-RU" sz="1600" dirty="0" err="1" smtClean="0">
                <a:latin typeface="Times New Roman" pitchFamily="18" charset="0"/>
                <a:cs typeface="Times New Roman" pitchFamily="18" charset="0"/>
              </a:rPr>
              <a:t>френулум</a:t>
            </a:r>
            <a:r>
              <a:rPr lang="ru-RU" sz="1600" dirty="0" smtClean="0">
                <a:latin typeface="Times New Roman" pitchFamily="18" charset="0"/>
                <a:cs typeface="Times New Roman" pitchFamily="18" charset="0"/>
              </a:rPr>
              <a:t>), достигающая средины </a:t>
            </a:r>
            <a:r>
              <a:rPr lang="ru-RU" sz="1600" dirty="0" smtClean="0">
                <a:latin typeface="Times New Roman" pitchFamily="18" charset="0"/>
                <a:cs typeface="Times New Roman" pitchFamily="18" charset="0"/>
              </a:rPr>
              <a:t>крыла.</a:t>
            </a:r>
            <a:r>
              <a:rPr lang="ru-RU" sz="1600" baseline="30000" dirty="0" smtClean="0">
                <a:latin typeface="Times New Roman" pitchFamily="18" charset="0"/>
                <a:cs typeface="Times New Roman" pitchFamily="18" charset="0"/>
              </a:rPr>
              <a:t> </a:t>
            </a:r>
            <a:r>
              <a:rPr lang="ru-RU" sz="1600" dirty="0" smtClean="0">
                <a:latin typeface="Times New Roman" pitchFamily="18" charset="0"/>
                <a:cs typeface="Times New Roman" pitchFamily="18" charset="0"/>
              </a:rPr>
              <a:t>Размах </a:t>
            </a:r>
            <a:r>
              <a:rPr lang="ru-RU" sz="1600" dirty="0" smtClean="0">
                <a:latin typeface="Times New Roman" pitchFamily="18" charset="0"/>
                <a:cs typeface="Times New Roman" pitchFamily="18" charset="0"/>
              </a:rPr>
              <a:t>крыльев на 2 – 2,5 мм короче, чем у самки</a:t>
            </a:r>
            <a:r>
              <a:rPr lang="ru-RU" sz="1600" dirty="0" smtClean="0">
                <a:latin typeface="Times New Roman" pitchFamily="18" charset="0"/>
                <a:cs typeface="Times New Roman" pitchFamily="18" charset="0"/>
              </a:rPr>
              <a:t>.</a:t>
            </a:r>
            <a:endParaRPr lang="ru-RU" sz="1600" dirty="0" smtClean="0">
              <a:latin typeface="Times New Roman" pitchFamily="18" charset="0"/>
              <a:cs typeface="Times New Roman" pitchFamily="18" charset="0"/>
            </a:endParaRPr>
          </a:p>
          <a:p>
            <a:pPr marL="0" indent="342900">
              <a:spcBef>
                <a:spcPts val="0"/>
              </a:spcBef>
              <a:buNone/>
            </a:pPr>
            <a:r>
              <a:rPr lang="ru-RU" sz="1600" b="1" dirty="0" smtClean="0">
                <a:latin typeface="Times New Roman" pitchFamily="18" charset="0"/>
                <a:cs typeface="Times New Roman" pitchFamily="18" charset="0"/>
              </a:rPr>
              <a:t>Самка</a:t>
            </a:r>
            <a:r>
              <a:rPr lang="ru-RU" sz="1600" dirty="0" smtClean="0">
                <a:latin typeface="Times New Roman" pitchFamily="18" charset="0"/>
                <a:cs typeface="Times New Roman" pitchFamily="18" charset="0"/>
              </a:rPr>
              <a:t>. Размах крыльев больше, чем у самца и составляет 12 – 15 мм</a:t>
            </a:r>
            <a:r>
              <a:rPr lang="ru-RU" sz="1600" dirty="0" smtClean="0">
                <a:latin typeface="Times New Roman" pitchFamily="18" charset="0"/>
                <a:cs typeface="Times New Roman" pitchFamily="18" charset="0"/>
              </a:rPr>
              <a:t>.</a:t>
            </a:r>
            <a:endParaRPr lang="ru-RU" sz="1600" dirty="0" smtClean="0">
              <a:latin typeface="Times New Roman" pitchFamily="18" charset="0"/>
              <a:cs typeface="Times New Roman" pitchFamily="18" charset="0"/>
            </a:endParaRPr>
          </a:p>
          <a:p>
            <a:pPr marL="0" indent="342900">
              <a:spcBef>
                <a:spcPts val="0"/>
              </a:spcBef>
              <a:buNone/>
            </a:pPr>
            <a:r>
              <a:rPr lang="ru-RU" sz="1600" b="1" dirty="0" smtClean="0">
                <a:latin typeface="Times New Roman" pitchFamily="18" charset="0"/>
                <a:cs typeface="Times New Roman" pitchFamily="18" charset="0"/>
              </a:rPr>
              <a:t>Яйцо </a:t>
            </a:r>
            <a:r>
              <a:rPr lang="ru-RU" sz="1600" dirty="0" smtClean="0">
                <a:latin typeface="Times New Roman" pitchFamily="18" charset="0"/>
                <a:cs typeface="Times New Roman" pitchFamily="18" charset="0"/>
              </a:rPr>
              <a:t>овальное. Только что отложенное перламутрово-белое. Длина – до 0,8 мм</a:t>
            </a:r>
            <a:r>
              <a:rPr lang="ru-RU" sz="1600" dirty="0" smtClean="0">
                <a:latin typeface="Times New Roman" pitchFamily="18" charset="0"/>
                <a:cs typeface="Times New Roman" pitchFamily="18" charset="0"/>
              </a:rPr>
              <a:t>.</a:t>
            </a:r>
            <a:r>
              <a:rPr lang="ru-RU" sz="1600" dirty="0" smtClean="0">
                <a:latin typeface="Times New Roman" pitchFamily="18" charset="0"/>
                <a:cs typeface="Times New Roman" pitchFamily="18" charset="0"/>
              </a:rPr>
              <a:t> Ширина – 0,45 – 0,55 мм. По мере развития зародыша яйцо темнеет. Перед выходом гусеница просматривается через оболочку</a:t>
            </a:r>
            <a:r>
              <a:rPr lang="ru-RU" sz="1600" dirty="0" smtClean="0">
                <a:latin typeface="Times New Roman" pitchFamily="18" charset="0"/>
                <a:cs typeface="Times New Roman" pitchFamily="18" charset="0"/>
              </a:rPr>
              <a:t>.</a:t>
            </a:r>
            <a:endParaRPr lang="ru-RU" sz="1600" dirty="0" smtClean="0">
              <a:latin typeface="Times New Roman" pitchFamily="18" charset="0"/>
              <a:cs typeface="Times New Roman" pitchFamily="18" charset="0"/>
            </a:endParaRPr>
          </a:p>
          <a:p>
            <a:pPr marL="0" indent="342900">
              <a:spcBef>
                <a:spcPts val="0"/>
              </a:spcBef>
              <a:buNone/>
            </a:pPr>
            <a:r>
              <a:rPr lang="ru-RU" sz="1600" b="1" dirty="0" smtClean="0">
                <a:latin typeface="Times New Roman" pitchFamily="18" charset="0"/>
                <a:cs typeface="Times New Roman" pitchFamily="18" charset="0"/>
              </a:rPr>
              <a:t>Личинка (гусеница) </a:t>
            </a:r>
            <a:r>
              <a:rPr lang="ru-RU" sz="1600" dirty="0" err="1" smtClean="0">
                <a:latin typeface="Times New Roman" pitchFamily="18" charset="0"/>
                <a:cs typeface="Times New Roman" pitchFamily="18" charset="0"/>
              </a:rPr>
              <a:t>желтовато-розовая</a:t>
            </a:r>
            <a:r>
              <a:rPr lang="ru-RU" sz="1600" dirty="0" smtClean="0">
                <a:latin typeface="Times New Roman" pitchFamily="18" charset="0"/>
                <a:cs typeface="Times New Roman" pitchFamily="18" charset="0"/>
              </a:rPr>
              <a:t> или серо-зеленая, с продольной полоской посредине спины и мелкими щитками по телу. Грудной щиток черного цвета, анальный – желтого. Длина гусеницы – 8–10 мм</a:t>
            </a:r>
            <a:r>
              <a:rPr lang="ru-RU" sz="1600" dirty="0" smtClean="0">
                <a:latin typeface="Times New Roman" pitchFamily="18" charset="0"/>
                <a:cs typeface="Times New Roman" pitchFamily="18" charset="0"/>
              </a:rPr>
              <a:t>.</a:t>
            </a:r>
            <a:r>
              <a:rPr lang="ru-RU" sz="1600" dirty="0" smtClean="0">
                <a:latin typeface="Times New Roman" pitchFamily="18" charset="0"/>
                <a:cs typeface="Times New Roman" pitchFamily="18" charset="0"/>
              </a:rPr>
              <a:t> или 10 – 13 мм</a:t>
            </a:r>
            <a:r>
              <a:rPr lang="ru-RU" sz="1600" dirty="0" smtClean="0">
                <a:latin typeface="Times New Roman" pitchFamily="18" charset="0"/>
                <a:cs typeface="Times New Roman" pitchFamily="18" charset="0"/>
              </a:rPr>
              <a:t>.</a:t>
            </a:r>
            <a:endParaRPr lang="ru-RU" sz="1600" dirty="0" smtClean="0">
              <a:latin typeface="Times New Roman" pitchFamily="18" charset="0"/>
              <a:cs typeface="Times New Roman" pitchFamily="18" charset="0"/>
            </a:endParaRPr>
          </a:p>
          <a:p>
            <a:pPr marL="0" indent="342900">
              <a:spcBef>
                <a:spcPts val="0"/>
              </a:spcBef>
              <a:buNone/>
            </a:pPr>
            <a:r>
              <a:rPr lang="ru-RU" sz="1600" b="1" dirty="0" smtClean="0">
                <a:latin typeface="Times New Roman" pitchFamily="18" charset="0"/>
                <a:cs typeface="Times New Roman" pitchFamily="18" charset="0"/>
              </a:rPr>
              <a:t>Куколка </a:t>
            </a:r>
            <a:r>
              <a:rPr lang="ru-RU" sz="1600" dirty="0" smtClean="0">
                <a:latin typeface="Times New Roman" pitchFamily="18" charset="0"/>
                <a:cs typeface="Times New Roman" pitchFamily="18" charset="0"/>
              </a:rPr>
              <a:t>коричневая, с небольшим </a:t>
            </a:r>
            <a:r>
              <a:rPr lang="ru-RU" sz="1600" dirty="0" err="1" smtClean="0">
                <a:latin typeface="Times New Roman" pitchFamily="18" charset="0"/>
                <a:cs typeface="Times New Roman" pitchFamily="18" charset="0"/>
              </a:rPr>
              <a:t>кремастером</a:t>
            </a:r>
            <a:r>
              <a:rPr lang="ru-RU" sz="1600" dirty="0" smtClean="0">
                <a:latin typeface="Times New Roman" pitchFamily="18" charset="0"/>
                <a:cs typeface="Times New Roman" pitchFamily="18" charset="0"/>
              </a:rPr>
              <a:t> и щетинками на конце </a:t>
            </a:r>
            <a:r>
              <a:rPr lang="ru-RU" sz="1600" dirty="0" smtClean="0">
                <a:latin typeface="Times New Roman" pitchFamily="18" charset="0"/>
                <a:cs typeface="Times New Roman" pitchFamily="18" charset="0"/>
              </a:rPr>
              <a:t>брюшка. </a:t>
            </a:r>
            <a:r>
              <a:rPr lang="ru-RU" sz="1600" dirty="0" smtClean="0">
                <a:latin typeface="Times New Roman" pitchFamily="18" charset="0"/>
                <a:cs typeface="Times New Roman" pitchFamily="18" charset="0"/>
              </a:rPr>
              <a:t>Развивается в шелковистом серебристо-сером коконе. Длина куколки – 5–6,5 </a:t>
            </a:r>
            <a:r>
              <a:rPr lang="ru-RU" sz="1600" dirty="0" smtClean="0">
                <a:latin typeface="Times New Roman" pitchFamily="18" charset="0"/>
                <a:cs typeface="Times New Roman" pitchFamily="18" charset="0"/>
              </a:rPr>
              <a:t>мм.</a:t>
            </a:r>
            <a:r>
              <a:rPr lang="ru-RU" sz="1600" baseline="30000" dirty="0" smtClean="0">
                <a:latin typeface="Times New Roman" pitchFamily="18" charset="0"/>
                <a:cs typeface="Times New Roman" pitchFamily="18" charset="0"/>
              </a:rPr>
              <a:t> </a:t>
            </a:r>
            <a:r>
              <a:rPr lang="ru-RU" sz="1600" dirty="0" smtClean="0">
                <a:latin typeface="Times New Roman" pitchFamily="18" charset="0"/>
                <a:cs typeface="Times New Roman" pitchFamily="18" charset="0"/>
              </a:rPr>
              <a:t>Длина </a:t>
            </a:r>
            <a:r>
              <a:rPr lang="ru-RU" sz="1600" dirty="0" smtClean="0">
                <a:latin typeface="Times New Roman" pitchFamily="18" charset="0"/>
                <a:cs typeface="Times New Roman" pitchFamily="18" charset="0"/>
              </a:rPr>
              <a:t>кокона – 1 см</a:t>
            </a:r>
            <a:r>
              <a:rPr lang="ru-RU" sz="1600" dirty="0" smtClean="0">
                <a:latin typeface="Times New Roman" pitchFamily="18" charset="0"/>
                <a:cs typeface="Times New Roman" pitchFamily="18" charset="0"/>
              </a:rPr>
              <a:t>.</a:t>
            </a:r>
            <a:r>
              <a:rPr lang="ru-RU" sz="1600" baseline="30000" dirty="0" smtClean="0">
                <a:latin typeface="Times New Roman" pitchFamily="18" charset="0"/>
                <a:cs typeface="Times New Roman" pitchFamily="18" charset="0"/>
              </a:rPr>
              <a:t> </a:t>
            </a:r>
            <a:r>
              <a:rPr lang="ru-RU" sz="1600" b="1" dirty="0" smtClean="0">
                <a:latin typeface="Times New Roman" pitchFamily="18" charset="0"/>
                <a:cs typeface="Times New Roman" pitchFamily="18" charset="0"/>
              </a:rPr>
              <a:t> </a:t>
            </a:r>
            <a:r>
              <a:rPr lang="ru-RU" sz="1600" dirty="0" smtClean="0">
                <a:latin typeface="Times New Roman" pitchFamily="18" charset="0"/>
                <a:cs typeface="Times New Roman" pitchFamily="18" charset="0"/>
              </a:rPr>
              <a:t>Ширина – 1-2 </a:t>
            </a:r>
            <a:r>
              <a:rPr lang="ru-RU" sz="1600" dirty="0" smtClean="0">
                <a:latin typeface="Times New Roman" pitchFamily="18" charset="0"/>
                <a:cs typeface="Times New Roman" pitchFamily="18" charset="0"/>
              </a:rPr>
              <a:t>мм.</a:t>
            </a:r>
            <a:endParaRPr lang="ru-RU" sz="1600" dirty="0" smtClean="0">
              <a:latin typeface="Times New Roman" pitchFamily="18" charset="0"/>
              <a:cs typeface="Times New Roman" pitchFamily="18" charset="0"/>
            </a:endParaRPr>
          </a:p>
          <a:p>
            <a:pPr marL="0" indent="342900">
              <a:spcBef>
                <a:spcPts val="0"/>
              </a:spcBef>
              <a:buNone/>
            </a:pPr>
            <a:r>
              <a:rPr lang="ru-RU" sz="1600" dirty="0" smtClean="0">
                <a:latin typeface="Times New Roman" pitchFamily="18" charset="0"/>
                <a:cs typeface="Times New Roman" pitchFamily="18" charset="0"/>
              </a:rPr>
              <a:t>Кокон куколки самцов меньших размеров, чем кокон куколки самки</a:t>
            </a:r>
            <a:r>
              <a:rPr lang="ru-RU" sz="1600" dirty="0" smtClean="0">
                <a:latin typeface="Times New Roman" pitchFamily="18" charset="0"/>
                <a:cs typeface="Times New Roman" pitchFamily="18" charset="0"/>
              </a:rPr>
              <a:t>.</a:t>
            </a:r>
            <a:endParaRPr lang="ru-RU" sz="1600" dirty="0">
              <a:latin typeface="Times New Roman" pitchFamily="18" charset="0"/>
              <a:cs typeface="Times New Roman"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214290"/>
            <a:ext cx="8401080" cy="5911873"/>
          </a:xfrm>
        </p:spPr>
        <p:txBody>
          <a:bodyPr>
            <a:normAutofit fontScale="700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Географическое распространение</a:t>
            </a:r>
          </a:p>
          <a:p>
            <a:pPr marL="0" indent="342900">
              <a:lnSpc>
                <a:spcPct val="120000"/>
              </a:lnSpc>
              <a:spcBef>
                <a:spcPts val="0"/>
              </a:spcBef>
              <a:buNone/>
            </a:pPr>
            <a:r>
              <a:rPr lang="ru-RU" dirty="0" smtClean="0">
                <a:latin typeface="Times New Roman" pitchFamily="18" charset="0"/>
                <a:cs typeface="Times New Roman" pitchFamily="18" charset="0"/>
              </a:rPr>
              <a:t>Моль картофельная распространена по всему свету. Ареал ограничен с севера и юга годовой изотермой +10 °C.</a:t>
            </a:r>
          </a:p>
          <a:p>
            <a:pPr marL="0" indent="342900">
              <a:lnSpc>
                <a:spcPct val="120000"/>
              </a:lnSpc>
              <a:spcBef>
                <a:spcPts val="0"/>
              </a:spcBef>
              <a:buNone/>
            </a:pPr>
            <a:r>
              <a:rPr lang="ru-RU" dirty="0" smtClean="0">
                <a:latin typeface="Times New Roman" pitchFamily="18" charset="0"/>
                <a:cs typeface="Times New Roman" pitchFamily="18" charset="0"/>
              </a:rPr>
              <a:t>Родина картофельной моли – горы Центральной и Южной Америки. В настоящее время моль расселена более чем в 70 странах тропического и субтропического пояса.</a:t>
            </a:r>
          </a:p>
          <a:p>
            <a:pPr marL="0" indent="342900">
              <a:lnSpc>
                <a:spcPct val="120000"/>
              </a:lnSpc>
              <a:spcBef>
                <a:spcPts val="0"/>
              </a:spcBef>
              <a:buNone/>
            </a:pPr>
            <a:r>
              <a:rPr lang="ru-RU" dirty="0" smtClean="0">
                <a:latin typeface="Times New Roman" pitchFamily="18" charset="0"/>
                <a:cs typeface="Times New Roman" pitchFamily="18" charset="0"/>
              </a:rPr>
              <a:t>Долгое время был в России и сопредельных странах объектом внешнего карантина. Впервые завезен в Грузию в 1938 году. С тех пор отмечены многочисленные случаи завоза с клубнями картофеля, листьями табака и другой растительной продукцией, а также в ручной клади пассажиров. Много зараженных грузов поступает в порты Черноморского побережья. Несмотря на карантинные </a:t>
            </a:r>
            <a:r>
              <a:rPr lang="ru-RU" dirty="0" smtClean="0">
                <a:latin typeface="Times New Roman" pitchFamily="18" charset="0"/>
                <a:cs typeface="Times New Roman" pitchFamily="18" charset="0"/>
              </a:rPr>
              <a:t>мероприятия.  </a:t>
            </a:r>
            <a:r>
              <a:rPr lang="ru-RU" dirty="0" smtClean="0">
                <a:latin typeface="Times New Roman" pitchFamily="18" charset="0"/>
                <a:cs typeface="Times New Roman" pitchFamily="18" charset="0"/>
              </a:rPr>
              <a:t>вредитель распространился и закрепился в Молдавии, на юге Украины, в Крыму и стал объектом внутреннего карантина. Вид обнаружен на Черноморском побережье Кавказа и в Приморском </a:t>
            </a:r>
            <a:r>
              <a:rPr lang="ru-RU" dirty="0" smtClean="0">
                <a:latin typeface="Times New Roman" pitchFamily="18" charset="0"/>
                <a:cs typeface="Times New Roman" pitchFamily="18" charset="0"/>
              </a:rPr>
              <a:t>крае</a:t>
            </a:r>
            <a:r>
              <a:rPr lang="ru-RU" dirty="0" smtClean="0">
                <a:latin typeface="Times New Roman" pitchFamily="18" charset="0"/>
                <a:cs typeface="Times New Roman" pitchFamily="18" charset="0"/>
              </a:rPr>
              <a:t>.</a:t>
            </a:r>
          </a:p>
          <a:p>
            <a:pPr marL="0" indent="342900">
              <a:lnSpc>
                <a:spcPct val="120000"/>
              </a:lnSpc>
              <a:spcBef>
                <a:spcPts val="0"/>
              </a:spcBef>
              <a:buNone/>
            </a:pPr>
            <a:endParaRPr lang="ru-RU" dirty="0">
              <a:latin typeface="Times New Roman" pitchFamily="18" charset="0"/>
              <a:cs typeface="Times New Roman"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14282" y="357166"/>
            <a:ext cx="8472518" cy="5768997"/>
          </a:xfrm>
        </p:spPr>
        <p:txBody>
          <a:bodyPr/>
          <a:lstStyle/>
          <a:p>
            <a:pPr marL="0" indent="342900">
              <a:spcBef>
                <a:spcPts val="0"/>
              </a:spcBef>
              <a:buNone/>
            </a:pPr>
            <a:r>
              <a:rPr lang="ru-RU" b="1" dirty="0" smtClean="0">
                <a:latin typeface="Times New Roman" pitchFamily="18" charset="0"/>
                <a:cs typeface="Times New Roman" pitchFamily="18" charset="0"/>
              </a:rPr>
              <a:t>Вредоносность</a:t>
            </a:r>
          </a:p>
          <a:p>
            <a:pPr marL="0" indent="342900">
              <a:spcBef>
                <a:spcPts val="0"/>
              </a:spcBef>
              <a:buNone/>
            </a:pPr>
            <a:r>
              <a:rPr lang="ru-RU" dirty="0" smtClean="0">
                <a:latin typeface="Times New Roman" pitchFamily="18" charset="0"/>
                <a:cs typeface="Times New Roman" pitchFamily="18" charset="0"/>
              </a:rPr>
              <a:t>Моль картофельная – объект внешнего и внутреннего карантина. Вредят гусеницы. Повреждается картофель, табак, баклажан, томат, дурман, паслен и прочие культурные и сорные растения из семейства пасленовых. Особенно сильный вред моль наносит овощам из семейства пасленовых при хранении</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14282" y="214290"/>
            <a:ext cx="8472518" cy="6429420"/>
          </a:xfrm>
        </p:spPr>
        <p:txBody>
          <a:bodyPr>
            <a:normAutofit fontScale="47500" lnSpcReduction="20000"/>
          </a:bodyPr>
          <a:lstStyle/>
          <a:p>
            <a:pPr marL="0" indent="457200">
              <a:lnSpc>
                <a:spcPct val="120000"/>
              </a:lnSpc>
              <a:spcBef>
                <a:spcPts val="0"/>
              </a:spcBef>
              <a:buNone/>
            </a:pPr>
            <a:r>
              <a:rPr lang="ru-RU" b="1" dirty="0" smtClean="0">
                <a:latin typeface="Times New Roman" pitchFamily="18" charset="0"/>
                <a:cs typeface="Times New Roman" pitchFamily="18" charset="0"/>
              </a:rPr>
              <a:t>Меры </a:t>
            </a:r>
            <a:r>
              <a:rPr lang="ru-RU" b="1" dirty="0" smtClean="0">
                <a:latin typeface="Times New Roman" pitchFamily="18" charset="0"/>
                <a:cs typeface="Times New Roman" pitchFamily="18" charset="0"/>
              </a:rPr>
              <a:t>борьбы</a:t>
            </a:r>
            <a:endParaRPr lang="ru-RU" dirty="0" smtClean="0">
              <a:latin typeface="Times New Roman" pitchFamily="18" charset="0"/>
              <a:cs typeface="Times New Roman" pitchFamily="18" charset="0"/>
            </a:endParaRPr>
          </a:p>
          <a:p>
            <a:pPr marL="0" indent="457200">
              <a:lnSpc>
                <a:spcPct val="120000"/>
              </a:lnSpc>
              <a:spcBef>
                <a:spcPts val="0"/>
              </a:spcBef>
              <a:buNone/>
            </a:pPr>
            <a:r>
              <a:rPr lang="ru-RU" sz="2900" b="1" dirty="0" smtClean="0">
                <a:latin typeface="Times New Roman" pitchFamily="18" charset="0"/>
                <a:cs typeface="Times New Roman" pitchFamily="18" charset="0"/>
              </a:rPr>
              <a:t>Карантинные </a:t>
            </a:r>
            <a:r>
              <a:rPr lang="ru-RU" sz="2900" b="1" dirty="0" smtClean="0">
                <a:latin typeface="Times New Roman" pitchFamily="18" charset="0"/>
                <a:cs typeface="Times New Roman" pitchFamily="18" charset="0"/>
              </a:rPr>
              <a:t>(фитосанитарные)</a:t>
            </a:r>
          </a:p>
          <a:p>
            <a:pPr marL="0" indent="457200">
              <a:lnSpc>
                <a:spcPct val="120000"/>
              </a:lnSpc>
              <a:spcBef>
                <a:spcPts val="0"/>
              </a:spcBef>
              <a:buNone/>
            </a:pPr>
            <a:r>
              <a:rPr lang="ru-RU" sz="2900" dirty="0" smtClean="0">
                <a:latin typeface="Times New Roman" pitchFamily="18" charset="0"/>
                <a:cs typeface="Times New Roman" pitchFamily="18" charset="0"/>
              </a:rPr>
              <a:t>Соблюдение регламента вывоза картофеля и движения транспорта за пределы фитосанитарной зоны.</a:t>
            </a:r>
          </a:p>
          <a:p>
            <a:pPr marL="0" indent="457200">
              <a:lnSpc>
                <a:spcPct val="120000"/>
              </a:lnSpc>
              <a:spcBef>
                <a:spcPts val="0"/>
              </a:spcBef>
              <a:buNone/>
            </a:pPr>
            <a:r>
              <a:rPr lang="ru-RU" sz="2900" dirty="0" smtClean="0">
                <a:latin typeface="Times New Roman" pitchFamily="18" charset="0"/>
                <a:cs typeface="Times New Roman" pitchFamily="18" charset="0"/>
              </a:rPr>
              <a:t>Продукция пасленовых должна сопровождаться карантинным сертификатом, подтверждающим отсутствие вредителя.</a:t>
            </a:r>
          </a:p>
          <a:p>
            <a:pPr marL="0" indent="457200">
              <a:lnSpc>
                <a:spcPct val="120000"/>
              </a:lnSpc>
              <a:spcBef>
                <a:spcPts val="0"/>
              </a:spcBef>
              <a:buNone/>
            </a:pPr>
            <a:r>
              <a:rPr lang="ru-RU" sz="2900" dirty="0" smtClean="0">
                <a:latin typeface="Times New Roman" pitchFamily="18" charset="0"/>
                <a:cs typeface="Times New Roman" pitchFamily="18" charset="0"/>
              </a:rPr>
              <a:t>Соблюдение фитосанитарных мероприятий направленных на локализацию и ликвидацию очага:</a:t>
            </a:r>
          </a:p>
          <a:p>
            <a:pPr marL="0" lvl="1" indent="457200">
              <a:lnSpc>
                <a:spcPct val="120000"/>
              </a:lnSpc>
              <a:spcBef>
                <a:spcPts val="0"/>
              </a:spcBef>
              <a:buNone/>
            </a:pPr>
            <a:r>
              <a:rPr lang="ru-RU" sz="2900" dirty="0" smtClean="0">
                <a:latin typeface="Times New Roman" pitchFamily="18" charset="0"/>
                <a:cs typeface="Times New Roman" pitchFamily="18" charset="0"/>
              </a:rPr>
              <a:t>Посадка картофеля здоровым семенным материалом.</a:t>
            </a:r>
          </a:p>
          <a:p>
            <a:pPr marL="0" lvl="1" indent="457200">
              <a:lnSpc>
                <a:spcPct val="120000"/>
              </a:lnSpc>
              <a:spcBef>
                <a:spcPts val="0"/>
              </a:spcBef>
              <a:buNone/>
            </a:pPr>
            <a:r>
              <a:rPr lang="ru-RU" sz="2900" dirty="0" smtClean="0">
                <a:latin typeface="Times New Roman" pitchFamily="18" charset="0"/>
                <a:cs typeface="Times New Roman" pitchFamily="18" charset="0"/>
              </a:rPr>
              <a:t>Соблюдение очередности посадки пасленовых и других культур в севообороте.</a:t>
            </a:r>
          </a:p>
          <a:p>
            <a:pPr marL="0" lvl="1" indent="457200">
              <a:lnSpc>
                <a:spcPct val="120000"/>
              </a:lnSpc>
              <a:spcBef>
                <a:spcPts val="0"/>
              </a:spcBef>
              <a:buNone/>
            </a:pPr>
            <a:r>
              <a:rPr lang="ru-RU" sz="2900" dirty="0" smtClean="0">
                <a:latin typeface="Times New Roman" pitchFamily="18" charset="0"/>
                <a:cs typeface="Times New Roman" pitchFamily="18" charset="0"/>
              </a:rPr>
              <a:t>Соблюдение пространственной изоляции новых посевов и овощехранилищ от старых (не менее 1 км)</a:t>
            </a:r>
          </a:p>
          <a:p>
            <a:pPr marL="0" lvl="1" indent="457200">
              <a:lnSpc>
                <a:spcPct val="120000"/>
              </a:lnSpc>
              <a:spcBef>
                <a:spcPts val="0"/>
              </a:spcBef>
              <a:buNone/>
            </a:pPr>
            <a:r>
              <a:rPr lang="ru-RU" sz="2900" dirty="0" smtClean="0">
                <a:latin typeface="Times New Roman" pitchFamily="18" charset="0"/>
                <a:cs typeface="Times New Roman" pitchFamily="18" charset="0"/>
              </a:rPr>
              <a:t>Качественное окучивание посадок картофеля.</a:t>
            </a:r>
          </a:p>
          <a:p>
            <a:pPr marL="0" lvl="1" indent="457200">
              <a:lnSpc>
                <a:spcPct val="120000"/>
              </a:lnSpc>
              <a:spcBef>
                <a:spcPts val="0"/>
              </a:spcBef>
              <a:buNone/>
            </a:pPr>
            <a:r>
              <a:rPr lang="ru-RU" sz="2900" dirty="0" smtClean="0">
                <a:latin typeface="Times New Roman" pitchFamily="18" charset="0"/>
                <a:cs typeface="Times New Roman" pitchFamily="18" charset="0"/>
              </a:rPr>
              <a:t>Уничтожение самосевов на зараженных полях.</a:t>
            </a:r>
          </a:p>
          <a:p>
            <a:pPr marL="0" lvl="1" indent="457200">
              <a:lnSpc>
                <a:spcPct val="120000"/>
              </a:lnSpc>
              <a:spcBef>
                <a:spcPts val="0"/>
              </a:spcBef>
              <a:buNone/>
            </a:pPr>
            <a:r>
              <a:rPr lang="ru-RU" sz="2900" dirty="0" smtClean="0">
                <a:latin typeface="Times New Roman" pitchFamily="18" charset="0"/>
                <a:cs typeface="Times New Roman" pitchFamily="18" charset="0"/>
              </a:rPr>
              <a:t>Скашивание ботвы картофеля с последующим уничтожением.</a:t>
            </a:r>
          </a:p>
          <a:p>
            <a:pPr marL="0" lvl="1" indent="457200">
              <a:lnSpc>
                <a:spcPct val="120000"/>
              </a:lnSpc>
              <a:spcBef>
                <a:spcPts val="0"/>
              </a:spcBef>
              <a:buNone/>
            </a:pPr>
            <a:r>
              <a:rPr lang="ru-RU" sz="2900" dirty="0" smtClean="0">
                <a:latin typeface="Times New Roman" pitchFamily="18" charset="0"/>
                <a:cs typeface="Times New Roman" pitchFamily="18" charset="0"/>
              </a:rPr>
              <a:t>Своевременная транспортировка картофеля в хранилище.</a:t>
            </a:r>
          </a:p>
          <a:p>
            <a:pPr marL="0" lvl="1" indent="457200">
              <a:lnSpc>
                <a:spcPct val="120000"/>
              </a:lnSpc>
              <a:spcBef>
                <a:spcPts val="0"/>
              </a:spcBef>
              <a:buNone/>
            </a:pPr>
            <a:r>
              <a:rPr lang="ru-RU" sz="2900" dirty="0" smtClean="0">
                <a:latin typeface="Times New Roman" pitchFamily="18" charset="0"/>
                <a:cs typeface="Times New Roman" pitchFamily="18" charset="0"/>
              </a:rPr>
              <a:t>Отдельное хранение картофеля, собранного с зараженных полей.</a:t>
            </a:r>
          </a:p>
          <a:p>
            <a:pPr marL="0" lvl="1" indent="457200">
              <a:lnSpc>
                <a:spcPct val="120000"/>
              </a:lnSpc>
              <a:spcBef>
                <a:spcPts val="0"/>
              </a:spcBef>
              <a:buNone/>
            </a:pPr>
            <a:r>
              <a:rPr lang="ru-RU" sz="2900" dirty="0" smtClean="0">
                <a:latin typeface="Times New Roman" pitchFamily="18" charset="0"/>
                <a:cs typeface="Times New Roman" pitchFamily="18" charset="0"/>
              </a:rPr>
              <a:t>Обработка посадок картофеля, зараженных вредителем, с периодичностью 10 – 12 дней </a:t>
            </a:r>
            <a:r>
              <a:rPr lang="ru-RU" sz="2900" dirty="0" smtClean="0">
                <a:latin typeface="Times New Roman" pitchFamily="18" charset="0"/>
                <a:cs typeface="Times New Roman" pitchFamily="18" charset="0"/>
              </a:rPr>
              <a:t>инсектицидами.</a:t>
            </a:r>
          </a:p>
          <a:p>
            <a:pPr marL="0" lvl="1" indent="457200">
              <a:lnSpc>
                <a:spcPct val="120000"/>
              </a:lnSpc>
              <a:spcBef>
                <a:spcPts val="0"/>
              </a:spcBef>
              <a:buNone/>
            </a:pPr>
            <a:r>
              <a:rPr lang="ru-RU" sz="2900" b="1" dirty="0" smtClean="0">
                <a:latin typeface="Times New Roman" pitchFamily="18" charset="0"/>
                <a:cs typeface="Times New Roman" pitchFamily="18" charset="0"/>
              </a:rPr>
              <a:t>Агротехнические </a:t>
            </a:r>
            <a:r>
              <a:rPr lang="ru-RU" sz="2900" b="1" dirty="0" smtClean="0">
                <a:latin typeface="Times New Roman" pitchFamily="18" charset="0"/>
                <a:cs typeface="Times New Roman" pitchFamily="18" charset="0"/>
              </a:rPr>
              <a:t>мероприятия</a:t>
            </a:r>
          </a:p>
          <a:p>
            <a:pPr marL="0" indent="457200">
              <a:lnSpc>
                <a:spcPct val="120000"/>
              </a:lnSpc>
              <a:spcBef>
                <a:spcPts val="0"/>
              </a:spcBef>
              <a:buNone/>
            </a:pPr>
            <a:r>
              <a:rPr lang="ru-RU" sz="2900" dirty="0" smtClean="0">
                <a:latin typeface="Times New Roman" pitchFamily="18" charset="0"/>
                <a:cs typeface="Times New Roman" pitchFamily="18" charset="0"/>
              </a:rPr>
              <a:t>Предупреждение </a:t>
            </a:r>
            <a:r>
              <a:rPr lang="ru-RU" sz="2900" dirty="0" smtClean="0">
                <a:latin typeface="Times New Roman" pitchFamily="18" charset="0"/>
                <a:cs typeface="Times New Roman" pitchFamily="18" charset="0"/>
              </a:rPr>
              <a:t>завоза и распространения вредителя в новые районы.</a:t>
            </a:r>
          </a:p>
          <a:p>
            <a:pPr marL="0" indent="457200">
              <a:lnSpc>
                <a:spcPct val="120000"/>
              </a:lnSpc>
              <a:spcBef>
                <a:spcPts val="0"/>
              </a:spcBef>
              <a:buNone/>
            </a:pPr>
            <a:r>
              <a:rPr lang="ru-RU" sz="2900" dirty="0" smtClean="0">
                <a:latin typeface="Times New Roman" pitchFamily="18" charset="0"/>
                <a:cs typeface="Times New Roman" pitchFamily="18" charset="0"/>
              </a:rPr>
              <a:t>Уничтожение пасленовых сорняков.</a:t>
            </a:r>
          </a:p>
          <a:p>
            <a:pPr marL="0" indent="457200">
              <a:lnSpc>
                <a:spcPct val="120000"/>
              </a:lnSpc>
              <a:spcBef>
                <a:spcPts val="0"/>
              </a:spcBef>
              <a:buNone/>
            </a:pPr>
            <a:r>
              <a:rPr lang="ru-RU" sz="2900" dirty="0" smtClean="0">
                <a:latin typeface="Times New Roman" pitchFamily="18" charset="0"/>
                <a:cs typeface="Times New Roman" pitchFamily="18" charset="0"/>
              </a:rPr>
              <a:t>Соблюдение правил агротехники и технологии выращивания картофеля и других пасленовых.</a:t>
            </a:r>
          </a:p>
          <a:p>
            <a:pPr marL="0" indent="457200">
              <a:lnSpc>
                <a:spcPct val="120000"/>
              </a:lnSpc>
              <a:spcBef>
                <a:spcPts val="0"/>
              </a:spcBef>
              <a:buNone/>
            </a:pPr>
            <a:r>
              <a:rPr lang="ru-RU" sz="2900" dirty="0" smtClean="0">
                <a:latin typeface="Times New Roman" pitchFamily="18" charset="0"/>
                <a:cs typeface="Times New Roman" pitchFamily="18" charset="0"/>
              </a:rPr>
              <a:t>Уничтожение растительных остатков после уборки урожая.</a:t>
            </a:r>
          </a:p>
          <a:p>
            <a:pPr marL="0" indent="457200">
              <a:lnSpc>
                <a:spcPct val="120000"/>
              </a:lnSpc>
              <a:spcBef>
                <a:spcPts val="0"/>
              </a:spcBef>
              <a:buNone/>
            </a:pPr>
            <a:r>
              <a:rPr lang="ru-RU" sz="2900" dirty="0" smtClean="0">
                <a:latin typeface="Times New Roman" pitchFamily="18" charset="0"/>
                <a:cs typeface="Times New Roman" pitchFamily="18" charset="0"/>
              </a:rPr>
              <a:t>Глубокая вспашка почвы</a:t>
            </a:r>
            <a:r>
              <a:rPr lang="ru-RU" sz="2900" dirty="0" smtClean="0">
                <a:latin typeface="Times New Roman" pitchFamily="18" charset="0"/>
                <a:cs typeface="Times New Roman" pitchFamily="18" charset="0"/>
              </a:rPr>
              <a:t>.</a:t>
            </a:r>
            <a:endParaRPr lang="ru-RU" sz="2900" dirty="0" smtClean="0">
              <a:latin typeface="Times New Roman" pitchFamily="18" charset="0"/>
              <a:cs typeface="Times New Roman" pitchFamily="18" charset="0"/>
            </a:endParaRPr>
          </a:p>
          <a:p>
            <a:pPr marL="0" indent="457200">
              <a:lnSpc>
                <a:spcPct val="120000"/>
              </a:lnSpc>
              <a:spcBef>
                <a:spcPts val="0"/>
              </a:spcBef>
              <a:buNone/>
            </a:pPr>
            <a:r>
              <a:rPr lang="ru-RU" sz="2900" b="1" dirty="0" smtClean="0">
                <a:latin typeface="Times New Roman" pitchFamily="18" charset="0"/>
                <a:cs typeface="Times New Roman" pitchFamily="18" charset="0"/>
              </a:rPr>
              <a:t>Химический способ</a:t>
            </a:r>
          </a:p>
          <a:p>
            <a:pPr marL="0" indent="457200">
              <a:lnSpc>
                <a:spcPct val="120000"/>
              </a:lnSpc>
              <a:spcBef>
                <a:spcPts val="0"/>
              </a:spcBef>
              <a:buNone/>
            </a:pPr>
            <a:r>
              <a:rPr lang="ru-RU" sz="2900" dirty="0" err="1" smtClean="0">
                <a:latin typeface="Times New Roman" pitchFamily="18" charset="0"/>
                <a:cs typeface="Times New Roman" pitchFamily="18" charset="0"/>
              </a:rPr>
              <a:t>Предпосадочная</a:t>
            </a:r>
            <a:r>
              <a:rPr lang="ru-RU" sz="2900" dirty="0" smtClean="0">
                <a:latin typeface="Times New Roman" pitchFamily="18" charset="0"/>
                <a:cs typeface="Times New Roman" pitchFamily="18" charset="0"/>
              </a:rPr>
              <a:t> фумигация неорганическими веществами клубней картофеля.</a:t>
            </a:r>
          </a:p>
          <a:p>
            <a:pPr marL="0" indent="457200">
              <a:lnSpc>
                <a:spcPct val="120000"/>
              </a:lnSpc>
              <a:spcBef>
                <a:spcPts val="0"/>
              </a:spcBef>
              <a:buNone/>
            </a:pPr>
            <a:r>
              <a:rPr lang="ru-RU" sz="2900" dirty="0" smtClean="0">
                <a:latin typeface="Times New Roman" pitchFamily="18" charset="0"/>
                <a:cs typeface="Times New Roman" pitchFamily="18" charset="0"/>
              </a:rPr>
              <a:t>Своевременное опрыскивание растений фосфорорганическими соединениями, </a:t>
            </a:r>
            <a:r>
              <a:rPr lang="ru-RU" sz="2900" dirty="0" err="1" smtClean="0">
                <a:latin typeface="Times New Roman" pitchFamily="18" charset="0"/>
                <a:cs typeface="Times New Roman" pitchFamily="18" charset="0"/>
              </a:rPr>
              <a:t>пиретроидами</a:t>
            </a:r>
            <a:r>
              <a:rPr lang="ru-RU" sz="2900" dirty="0" smtClean="0">
                <a:latin typeface="Times New Roman" pitchFamily="18" charset="0"/>
                <a:cs typeface="Times New Roman" pitchFamily="18" charset="0"/>
              </a:rPr>
              <a:t> и другими </a:t>
            </a:r>
            <a:r>
              <a:rPr lang="ru-RU" sz="2900" dirty="0" smtClean="0">
                <a:latin typeface="Times New Roman" pitchFamily="18" charset="0"/>
                <a:cs typeface="Times New Roman" pitchFamily="18" charset="0"/>
              </a:rPr>
              <a:t>инсектицидами</a:t>
            </a:r>
            <a:r>
              <a:rPr lang="ru-RU" sz="2900" dirty="0" smtClean="0">
                <a:latin typeface="Times New Roman" pitchFamily="18" charset="0"/>
                <a:cs typeface="Times New Roman" pitchFamily="18" charset="0"/>
              </a:rPr>
              <a:t>.</a:t>
            </a:r>
          </a:p>
          <a:p>
            <a:pPr marL="0" lvl="1" indent="457200">
              <a:lnSpc>
                <a:spcPct val="120000"/>
              </a:lnSpc>
              <a:spcBef>
                <a:spcPts val="0"/>
              </a:spcBef>
              <a:buNone/>
            </a:pPr>
            <a:endParaRPr lang="ru-RU" dirty="0" smtClean="0">
              <a:latin typeface="Times New Roman" pitchFamily="18" charset="0"/>
              <a:cs typeface="Times New Roman" pitchFamily="18" charset="0"/>
            </a:endParaRPr>
          </a:p>
          <a:p>
            <a:pPr marL="0" indent="457200">
              <a:lnSpc>
                <a:spcPct val="120000"/>
              </a:lnSpc>
              <a:spcBef>
                <a:spcPts val="0"/>
              </a:spcBef>
              <a:buNone/>
            </a:pPr>
            <a:endParaRPr lang="ru-RU" dirty="0">
              <a:latin typeface="Times New Roman" pitchFamily="18" charset="0"/>
              <a:cs typeface="Times New Roman"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357158" y="214290"/>
            <a:ext cx="8329642" cy="5911873"/>
          </a:xfrm>
        </p:spPr>
        <p:txBody>
          <a:bodyPr>
            <a:normAutofit fontScale="92500"/>
          </a:bodyPr>
          <a:lstStyle/>
          <a:p>
            <a:pPr marL="0" indent="342900" fontAlgn="ctr">
              <a:spcBef>
                <a:spcPts val="0"/>
              </a:spcBef>
              <a:buNone/>
            </a:pPr>
            <a:r>
              <a:rPr lang="ru-RU" b="1" i="1" dirty="0" smtClean="0">
                <a:latin typeface="Times New Roman" pitchFamily="18" charset="0"/>
                <a:cs typeface="Times New Roman" pitchFamily="18" charset="0"/>
              </a:rPr>
              <a:t>Бледная картофельная </a:t>
            </a:r>
            <a:r>
              <a:rPr lang="ru-RU" b="1" i="1" dirty="0" smtClean="0">
                <a:latin typeface="Times New Roman" pitchFamily="18" charset="0"/>
                <a:cs typeface="Times New Roman" pitchFamily="18" charset="0"/>
              </a:rPr>
              <a:t>нематода (</a:t>
            </a:r>
            <a:r>
              <a:rPr lang="ru-RU" b="1" i="1" dirty="0" err="1" smtClean="0">
                <a:latin typeface="Times New Roman" pitchFamily="18" charset="0"/>
                <a:cs typeface="Times New Roman" pitchFamily="18" charset="0"/>
              </a:rPr>
              <a:t>Globodera</a:t>
            </a:r>
            <a:r>
              <a:rPr lang="ru-RU" b="1" i="1" dirty="0" smtClean="0">
                <a:latin typeface="Times New Roman" pitchFamily="18" charset="0"/>
                <a:cs typeface="Times New Roman" pitchFamily="18" charset="0"/>
              </a:rPr>
              <a:t> </a:t>
            </a:r>
            <a:r>
              <a:rPr lang="ru-RU" b="1" i="1" dirty="0" err="1" smtClean="0">
                <a:latin typeface="Times New Roman" pitchFamily="18" charset="0"/>
                <a:cs typeface="Times New Roman" pitchFamily="18" charset="0"/>
              </a:rPr>
              <a:t>pallida</a:t>
            </a:r>
            <a:r>
              <a:rPr lang="ru-RU" b="1" i="1" dirty="0" smtClean="0">
                <a:latin typeface="Times New Roman" pitchFamily="18" charset="0"/>
                <a:cs typeface="Times New Roman" pitchFamily="18" charset="0"/>
              </a:rPr>
              <a:t>) - </a:t>
            </a:r>
            <a:r>
              <a:rPr lang="ru-RU" dirty="0" smtClean="0">
                <a:latin typeface="Times New Roman" pitchFamily="18" charset="0"/>
                <a:cs typeface="Times New Roman" pitchFamily="18" charset="0"/>
              </a:rPr>
              <a:t>объект внешнего карантина, вредитель картофеля. </a:t>
            </a:r>
            <a:r>
              <a:rPr lang="ru-RU" dirty="0" err="1" smtClean="0">
                <a:latin typeface="Times New Roman" pitchFamily="18" charset="0"/>
                <a:cs typeface="Times New Roman" pitchFamily="18" charset="0"/>
              </a:rPr>
              <a:t>Относитсяк</a:t>
            </a:r>
            <a:r>
              <a:rPr lang="ru-RU" dirty="0" smtClean="0">
                <a:latin typeface="Times New Roman" pitchFamily="18" charset="0"/>
                <a:cs typeface="Times New Roman" pitchFamily="18" charset="0"/>
              </a:rPr>
              <a:t> </a:t>
            </a:r>
            <a:r>
              <a:rPr lang="ru-RU" dirty="0" err="1" smtClean="0">
                <a:latin typeface="Times New Roman" pitchFamily="18" charset="0"/>
                <a:cs typeface="Times New Roman" pitchFamily="18" charset="0"/>
              </a:rPr>
              <a:t>цистообразующим</a:t>
            </a:r>
            <a:r>
              <a:rPr lang="ru-RU" dirty="0" smtClean="0">
                <a:latin typeface="Times New Roman" pitchFamily="18" charset="0"/>
                <a:cs typeface="Times New Roman" pitchFamily="18" charset="0"/>
              </a:rPr>
              <a:t> нематодам семейства </a:t>
            </a:r>
            <a:r>
              <a:rPr lang="ru-RU" dirty="0" err="1" smtClean="0">
                <a:latin typeface="Times New Roman" pitchFamily="18" charset="0"/>
                <a:cs typeface="Times New Roman" pitchFamily="18" charset="0"/>
              </a:rPr>
              <a:t>Гетеродерид</a:t>
            </a:r>
            <a:r>
              <a:rPr lang="ru-RU" dirty="0" smtClean="0">
                <a:latin typeface="Times New Roman" pitchFamily="18" charset="0"/>
                <a:cs typeface="Times New Roman" pitchFamily="18" charset="0"/>
              </a:rPr>
              <a:t> (</a:t>
            </a:r>
            <a:r>
              <a:rPr lang="ru-RU" dirty="0" err="1" smtClean="0">
                <a:latin typeface="Times New Roman" pitchFamily="18" charset="0"/>
                <a:cs typeface="Times New Roman" pitchFamily="18" charset="0"/>
              </a:rPr>
              <a:t>разнокожих</a:t>
            </a:r>
            <a:r>
              <a:rPr lang="ru-RU" dirty="0" smtClean="0">
                <a:latin typeface="Times New Roman" pitchFamily="18" charset="0"/>
                <a:cs typeface="Times New Roman" pitchFamily="18" charset="0"/>
              </a:rPr>
              <a:t> нематод). Типовое растение-хозяин – картофель. Поражает баклажаны, томаты и другие виды и разновидности растений семейства </a:t>
            </a:r>
            <a:r>
              <a:rPr lang="ru-RU" i="1" dirty="0" err="1" smtClean="0">
                <a:latin typeface="Times New Roman" pitchFamily="18" charset="0"/>
                <a:cs typeface="Times New Roman" pitchFamily="18" charset="0"/>
              </a:rPr>
              <a:t>Solanum</a:t>
            </a:r>
            <a:r>
              <a:rPr lang="ru-RU" dirty="0" smtClean="0">
                <a:latin typeface="Times New Roman" pitchFamily="18" charset="0"/>
                <a:cs typeface="Times New Roman" pitchFamily="18" charset="0"/>
              </a:rPr>
              <a:t>.</a:t>
            </a:r>
            <a:r>
              <a:rPr lang="ru-RU" dirty="0" smtClean="0">
                <a:latin typeface="Times New Roman" pitchFamily="18" charset="0"/>
                <a:cs typeface="Times New Roman" pitchFamily="18" charset="0"/>
              </a:rPr>
              <a:t> Размножение двуполое. Развитие по </a:t>
            </a:r>
            <a:r>
              <a:rPr lang="ru-RU" dirty="0" err="1" smtClean="0">
                <a:latin typeface="Times New Roman" pitchFamily="18" charset="0"/>
                <a:cs typeface="Times New Roman" pitchFamily="18" charset="0"/>
              </a:rPr>
              <a:t>нематодному</a:t>
            </a:r>
            <a:r>
              <a:rPr lang="ru-RU" dirty="0" smtClean="0">
                <a:latin typeface="Times New Roman" pitchFamily="18" charset="0"/>
                <a:cs typeface="Times New Roman" pitchFamily="18" charset="0"/>
              </a:rPr>
              <a:t> типу – полное</a:t>
            </a:r>
            <a:r>
              <a:rPr lang="ru-RU" dirty="0" smtClean="0">
                <a:latin typeface="Times New Roman" pitchFamily="18" charset="0"/>
                <a:cs typeface="Times New Roman" pitchFamily="18" charset="0"/>
              </a:rPr>
              <a:t>.</a:t>
            </a:r>
            <a:r>
              <a:rPr lang="ru-RU" b="1"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Приспособлена для жизни в умеренном и прохладном климате. В течение вегетационного периода развивается только одно поколение</a:t>
            </a:r>
            <a:r>
              <a:rPr lang="ru-RU" dirty="0" smtClean="0">
                <a:latin typeface="Times New Roman" pitchFamily="18" charset="0"/>
                <a:cs typeface="Times New Roman" pitchFamily="18" charset="0"/>
              </a:rPr>
              <a:t>.</a:t>
            </a:r>
            <a:endParaRPr lang="ru-RU" b="1" i="1"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Содержимое 3" descr="бледная.jpg"/>
          <p:cNvPicPr>
            <a:picLocks noGrp="1" noChangeAspect="1"/>
          </p:cNvPicPr>
          <p:nvPr>
            <p:ph idx="1"/>
          </p:nvPr>
        </p:nvPicPr>
        <p:blipFill>
          <a:blip r:embed="rId2"/>
          <a:srcRect l="857" b="12459"/>
          <a:stretch>
            <a:fillRect/>
          </a:stretch>
        </p:blipFill>
        <p:spPr>
          <a:xfrm>
            <a:off x="285720" y="857232"/>
            <a:ext cx="8689699" cy="4315978"/>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428604"/>
            <a:ext cx="8401080" cy="5697559"/>
          </a:xfrm>
        </p:spPr>
        <p:txBody>
          <a:bodyPr>
            <a:normAutofit fontScale="70000" lnSpcReduction="20000"/>
          </a:bodyPr>
          <a:lstStyle/>
          <a:p>
            <a:pPr marL="0" indent="457200">
              <a:lnSpc>
                <a:spcPct val="120000"/>
              </a:lnSpc>
              <a:spcBef>
                <a:spcPts val="600"/>
              </a:spcBef>
              <a:buNone/>
            </a:pPr>
            <a:r>
              <a:rPr lang="ru-RU" b="1" dirty="0" smtClean="0">
                <a:latin typeface="Times New Roman" pitchFamily="18" charset="0"/>
                <a:cs typeface="Times New Roman" pitchFamily="18" charset="0"/>
              </a:rPr>
              <a:t>Морфология</a:t>
            </a:r>
          </a:p>
          <a:p>
            <a:pPr marL="0" indent="457200">
              <a:lnSpc>
                <a:spcPct val="120000"/>
              </a:lnSpc>
              <a:spcBef>
                <a:spcPts val="600"/>
              </a:spcBef>
              <a:buNone/>
            </a:pPr>
            <a:r>
              <a:rPr lang="ru-RU" b="1" dirty="0" smtClean="0">
                <a:latin typeface="Times New Roman" pitchFamily="18" charset="0"/>
                <a:cs typeface="Times New Roman" pitchFamily="18" charset="0"/>
              </a:rPr>
              <a:t>Имаго</a:t>
            </a:r>
            <a:r>
              <a:rPr lang="ru-RU" dirty="0" smtClean="0">
                <a:latin typeface="Times New Roman" pitchFamily="18" charset="0"/>
                <a:cs typeface="Times New Roman" pitchFamily="18" charset="0"/>
              </a:rPr>
              <a:t>. Круглые черви, как все </a:t>
            </a:r>
            <a:r>
              <a:rPr lang="ru-RU" dirty="0" err="1" smtClean="0">
                <a:latin typeface="Times New Roman" pitchFamily="18" charset="0"/>
                <a:cs typeface="Times New Roman" pitchFamily="18" charset="0"/>
              </a:rPr>
              <a:t>гетеродериды</a:t>
            </a:r>
            <a:r>
              <a:rPr lang="ru-RU" dirty="0" smtClean="0">
                <a:latin typeface="Times New Roman" pitchFamily="18" charset="0"/>
                <a:cs typeface="Times New Roman" pitchFamily="18" charset="0"/>
              </a:rPr>
              <a:t>, отличаются резким половым </a:t>
            </a:r>
            <a:r>
              <a:rPr lang="ru-RU" dirty="0" smtClean="0">
                <a:latin typeface="Times New Roman" pitchFamily="18" charset="0"/>
                <a:cs typeface="Times New Roman" pitchFamily="18" charset="0"/>
              </a:rPr>
              <a:t>диморфизмом.</a:t>
            </a:r>
            <a:endParaRPr lang="ru-RU" dirty="0" smtClean="0">
              <a:latin typeface="Times New Roman" pitchFamily="18" charset="0"/>
              <a:cs typeface="Times New Roman" pitchFamily="18" charset="0"/>
            </a:endParaRPr>
          </a:p>
          <a:p>
            <a:pPr marL="0" indent="457200">
              <a:lnSpc>
                <a:spcPct val="120000"/>
              </a:lnSpc>
              <a:spcBef>
                <a:spcPts val="600"/>
              </a:spcBef>
              <a:buNone/>
            </a:pPr>
            <a:r>
              <a:rPr lang="ru-RU" b="1" dirty="0" smtClean="0">
                <a:latin typeface="Times New Roman" pitchFamily="18" charset="0"/>
                <a:cs typeface="Times New Roman" pitchFamily="18" charset="0"/>
              </a:rPr>
              <a:t>Яйцо</a:t>
            </a:r>
            <a:r>
              <a:rPr lang="ru-RU" b="1"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продолговато-овальное</a:t>
            </a:r>
            <a:r>
              <a:rPr lang="ru-RU" dirty="0" smtClean="0">
                <a:latin typeface="Times New Roman" pitchFamily="18" charset="0"/>
                <a:cs typeface="Times New Roman" pitchFamily="18" charset="0"/>
              </a:rPr>
              <a:t>.</a:t>
            </a:r>
          </a:p>
          <a:p>
            <a:pPr marL="0" indent="457200">
              <a:lnSpc>
                <a:spcPct val="120000"/>
              </a:lnSpc>
              <a:spcBef>
                <a:spcPts val="600"/>
              </a:spcBef>
              <a:buNone/>
            </a:pPr>
            <a:r>
              <a:rPr lang="ru-RU" b="1" dirty="0" smtClean="0">
                <a:latin typeface="Times New Roman" pitchFamily="18" charset="0"/>
                <a:cs typeface="Times New Roman" pitchFamily="18" charset="0"/>
              </a:rPr>
              <a:t>Циста</a:t>
            </a:r>
            <a:r>
              <a:rPr lang="ru-RU" dirty="0" smtClean="0">
                <a:latin typeface="Times New Roman" pitchFamily="18" charset="0"/>
                <a:cs typeface="Times New Roman" pitchFamily="18" charset="0"/>
              </a:rPr>
              <a:t>. Длина тела без шеи – 420–700 мкм, ширина – 400–600 мкм. </a:t>
            </a:r>
            <a:r>
              <a:rPr lang="ru-RU" dirty="0" err="1" smtClean="0">
                <a:latin typeface="Times New Roman" pitchFamily="18" charset="0"/>
                <a:cs typeface="Times New Roman" pitchFamily="18" charset="0"/>
              </a:rPr>
              <a:t>Анально-вульварная</a:t>
            </a:r>
            <a:r>
              <a:rPr lang="ru-RU" dirty="0" smtClean="0">
                <a:latin typeface="Times New Roman" pitchFamily="18" charset="0"/>
                <a:cs typeface="Times New Roman" pitchFamily="18" charset="0"/>
              </a:rPr>
              <a:t> пластинка: диаметр </a:t>
            </a:r>
            <a:r>
              <a:rPr lang="ru-RU" dirty="0" err="1" smtClean="0">
                <a:latin typeface="Times New Roman" pitchFamily="18" charset="0"/>
                <a:cs typeface="Times New Roman" pitchFamily="18" charset="0"/>
              </a:rPr>
              <a:t>вульварной</a:t>
            </a:r>
            <a:r>
              <a:rPr lang="ru-RU" dirty="0" smtClean="0">
                <a:latin typeface="Times New Roman" pitchFamily="18" charset="0"/>
                <a:cs typeface="Times New Roman" pitchFamily="18" charset="0"/>
              </a:rPr>
              <a:t> </a:t>
            </a:r>
            <a:r>
              <a:rPr lang="ru-RU" dirty="0" err="1" smtClean="0">
                <a:latin typeface="Times New Roman" pitchFamily="18" charset="0"/>
                <a:cs typeface="Times New Roman" pitchFamily="18" charset="0"/>
              </a:rPr>
              <a:t>фенесты</a:t>
            </a:r>
            <a:r>
              <a:rPr lang="ru-RU" dirty="0" smtClean="0">
                <a:latin typeface="Times New Roman" pitchFamily="18" charset="0"/>
                <a:cs typeface="Times New Roman" pitchFamily="18" charset="0"/>
              </a:rPr>
              <a:t> – 17,5–45,0 мкм, количество складок кутикулы между краем </a:t>
            </a:r>
            <a:r>
              <a:rPr lang="ru-RU" dirty="0" err="1" smtClean="0">
                <a:latin typeface="Times New Roman" pitchFamily="18" charset="0"/>
                <a:cs typeface="Times New Roman" pitchFamily="18" charset="0"/>
              </a:rPr>
              <a:t>фенесты</a:t>
            </a:r>
            <a:r>
              <a:rPr lang="ru-RU" dirty="0" smtClean="0">
                <a:latin typeface="Times New Roman" pitchFamily="18" charset="0"/>
                <a:cs typeface="Times New Roman" pitchFamily="18" charset="0"/>
              </a:rPr>
              <a:t> и </a:t>
            </a:r>
            <a:r>
              <a:rPr lang="ru-RU" dirty="0" err="1" smtClean="0">
                <a:latin typeface="Times New Roman" pitchFamily="18" charset="0"/>
                <a:cs typeface="Times New Roman" pitchFamily="18" charset="0"/>
              </a:rPr>
              <a:t>анусом</a:t>
            </a:r>
            <a:r>
              <a:rPr lang="ru-RU" dirty="0" smtClean="0">
                <a:latin typeface="Times New Roman" pitchFamily="18" charset="0"/>
                <a:cs typeface="Times New Roman" pitchFamily="18" charset="0"/>
              </a:rPr>
              <a:t> – 7–17. Расстояние между краем </a:t>
            </a:r>
            <a:r>
              <a:rPr lang="ru-RU" dirty="0" err="1" smtClean="0">
                <a:latin typeface="Times New Roman" pitchFamily="18" charset="0"/>
                <a:cs typeface="Times New Roman" pitchFamily="18" charset="0"/>
              </a:rPr>
              <a:t>фенесты</a:t>
            </a:r>
            <a:r>
              <a:rPr lang="ru-RU" dirty="0" smtClean="0">
                <a:latin typeface="Times New Roman" pitchFamily="18" charset="0"/>
                <a:cs typeface="Times New Roman" pitchFamily="18" charset="0"/>
              </a:rPr>
              <a:t> и </a:t>
            </a:r>
            <a:r>
              <a:rPr lang="ru-RU" dirty="0" err="1" smtClean="0">
                <a:latin typeface="Times New Roman" pitchFamily="18" charset="0"/>
                <a:cs typeface="Times New Roman" pitchFamily="18" charset="0"/>
              </a:rPr>
              <a:t>анусом</a:t>
            </a:r>
            <a:r>
              <a:rPr lang="ru-RU" dirty="0" smtClean="0">
                <a:latin typeface="Times New Roman" pitchFamily="18" charset="0"/>
                <a:cs typeface="Times New Roman" pitchFamily="18" charset="0"/>
              </a:rPr>
              <a:t> – 30–80 мкм</a:t>
            </a:r>
            <a:r>
              <a:rPr lang="ru-RU" dirty="0" smtClean="0">
                <a:latin typeface="Times New Roman" pitchFamily="18" charset="0"/>
                <a:cs typeface="Times New Roman" pitchFamily="18" charset="0"/>
              </a:rPr>
              <a:t>.</a:t>
            </a:r>
          </a:p>
          <a:p>
            <a:pPr marL="0" indent="457200">
              <a:lnSpc>
                <a:spcPct val="120000"/>
              </a:lnSpc>
              <a:spcBef>
                <a:spcPts val="600"/>
              </a:spcBef>
              <a:buNone/>
            </a:pPr>
            <a:r>
              <a:rPr lang="ru-RU" b="1" dirty="0" smtClean="0">
                <a:latin typeface="Times New Roman" pitchFamily="18" charset="0"/>
                <a:cs typeface="Times New Roman" pitchFamily="18" charset="0"/>
              </a:rPr>
              <a:t>Личинка инвазионная второго возраста</a:t>
            </a:r>
            <a:r>
              <a:rPr lang="ru-RU" dirty="0" smtClean="0">
                <a:latin typeface="Times New Roman" pitchFamily="18" charset="0"/>
                <a:cs typeface="Times New Roman" pitchFamily="18" charset="0"/>
              </a:rPr>
              <a:t>. Длина тела – 380–533 мкм, стилет – 22,5–25,0 мкм. Расстояние до экскреторной поры – 108,6 мкм, до клапана среднего </a:t>
            </a:r>
            <a:r>
              <a:rPr lang="ru-RU" dirty="0" err="1" smtClean="0">
                <a:latin typeface="Times New Roman" pitchFamily="18" charset="0"/>
                <a:cs typeface="Times New Roman" pitchFamily="18" charset="0"/>
              </a:rPr>
              <a:t>бульбуса</a:t>
            </a:r>
            <a:r>
              <a:rPr lang="ru-RU" dirty="0" smtClean="0">
                <a:latin typeface="Times New Roman" pitchFamily="18" charset="0"/>
                <a:cs typeface="Times New Roman" pitchFamily="18" charset="0"/>
              </a:rPr>
              <a:t> – 68,7 мкм. Анальный диаметр тела – 12,1 мкм. Длина гиалиновой части хвоста – 20–31 мкм. Длина хвоста – 40–57 мкм.</a:t>
            </a:r>
            <a:endParaRPr lang="ru-RU" dirty="0">
              <a:latin typeface="Times New Roman" pitchFamily="18" charset="0"/>
              <a:cs typeface="Times New Roman"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214290"/>
            <a:ext cx="8401080" cy="5911873"/>
          </a:xfrm>
        </p:spPr>
        <p:txBody>
          <a:bodyPr>
            <a:normAutofit fontScale="85000" lnSpcReduction="10000"/>
          </a:bodyPr>
          <a:lstStyle/>
          <a:p>
            <a:pPr marL="0" indent="342900">
              <a:lnSpc>
                <a:spcPct val="120000"/>
              </a:lnSpc>
              <a:spcBef>
                <a:spcPts val="0"/>
              </a:spcBef>
              <a:buNone/>
            </a:pPr>
            <a:r>
              <a:rPr lang="ru-RU" b="1" dirty="0" smtClean="0">
                <a:latin typeface="Times New Roman" pitchFamily="18" charset="0"/>
                <a:cs typeface="Times New Roman" pitchFamily="18" charset="0"/>
              </a:rPr>
              <a:t>Географическое распространение</a:t>
            </a:r>
          </a:p>
          <a:p>
            <a:pPr marL="0" indent="342900">
              <a:lnSpc>
                <a:spcPct val="120000"/>
              </a:lnSpc>
              <a:spcBef>
                <a:spcPts val="0"/>
              </a:spcBef>
              <a:buNone/>
            </a:pPr>
            <a:r>
              <a:rPr lang="ru-RU" dirty="0" smtClean="0">
                <a:latin typeface="Times New Roman" pitchFamily="18" charset="0"/>
                <a:cs typeface="Times New Roman" pitchFamily="18" charset="0"/>
              </a:rPr>
              <a:t>Бледная картофельная нематода обитает в холодном и умеренном климате. Широко распространена в Европе. Данных </a:t>
            </a:r>
            <a:r>
              <a:rPr lang="ru-RU" dirty="0" smtClean="0">
                <a:latin typeface="Times New Roman" pitchFamily="18" charset="0"/>
                <a:cs typeface="Times New Roman" pitchFamily="18" charset="0"/>
              </a:rPr>
              <a:t>об обнаружении </a:t>
            </a:r>
            <a:r>
              <a:rPr lang="ru-RU" dirty="0" smtClean="0">
                <a:latin typeface="Times New Roman" pitchFamily="18" charset="0"/>
                <a:cs typeface="Times New Roman" pitchFamily="18" charset="0"/>
              </a:rPr>
              <a:t>этой нематоды в России пока нет</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Вредоносность</a:t>
            </a:r>
          </a:p>
          <a:p>
            <a:pPr marL="0" indent="342900">
              <a:lnSpc>
                <a:spcPct val="120000"/>
              </a:lnSpc>
              <a:spcBef>
                <a:spcPts val="0"/>
              </a:spcBef>
              <a:buNone/>
            </a:pPr>
            <a:r>
              <a:rPr lang="ru-RU" dirty="0" smtClean="0">
                <a:latin typeface="Times New Roman" pitchFamily="18" charset="0"/>
                <a:cs typeface="Times New Roman" pitchFamily="18" charset="0"/>
              </a:rPr>
              <a:t>Бледная картофельная нематода – </a:t>
            </a:r>
            <a:r>
              <a:rPr lang="ru-RU" dirty="0" err="1" smtClean="0">
                <a:latin typeface="Times New Roman" pitchFamily="18" charset="0"/>
                <a:cs typeface="Times New Roman" pitchFamily="18" charset="0"/>
              </a:rPr>
              <a:t>высокопатогенная</a:t>
            </a:r>
            <a:r>
              <a:rPr lang="ru-RU" dirty="0" smtClean="0">
                <a:latin typeface="Times New Roman" pitchFamily="18" charset="0"/>
                <a:cs typeface="Times New Roman" pitchFamily="18" charset="0"/>
              </a:rPr>
              <a:t> </a:t>
            </a:r>
            <a:r>
              <a:rPr lang="ru-RU" dirty="0" err="1" smtClean="0">
                <a:latin typeface="Times New Roman" pitchFamily="18" charset="0"/>
                <a:cs typeface="Times New Roman" pitchFamily="18" charset="0"/>
              </a:rPr>
              <a:t>нематода</a:t>
            </a:r>
            <a:r>
              <a:rPr lang="ru-RU" dirty="0" smtClean="0">
                <a:latin typeface="Times New Roman" pitchFamily="18" charset="0"/>
                <a:cs typeface="Times New Roman" pitchFamily="18" charset="0"/>
              </a:rPr>
              <a:t>. Способна наносить экономически значимые потери урожаю картофеля, в частности в монокультуре. Является объектом внешнего карантина.</a:t>
            </a:r>
          </a:p>
          <a:p>
            <a:pPr marL="0" indent="342900">
              <a:lnSpc>
                <a:spcPct val="120000"/>
              </a:lnSpc>
              <a:spcBef>
                <a:spcPts val="0"/>
              </a:spcBef>
              <a:buNone/>
            </a:pPr>
            <a:r>
              <a:rPr lang="ru-RU" b="1" dirty="0" smtClean="0">
                <a:latin typeface="Times New Roman" pitchFamily="18" charset="0"/>
                <a:cs typeface="Times New Roman" pitchFamily="18" charset="0"/>
              </a:rPr>
              <a:t>Порог вредоносности </a:t>
            </a:r>
            <a:r>
              <a:rPr lang="ru-RU" dirty="0" smtClean="0">
                <a:latin typeface="Times New Roman" pitchFamily="18" charset="0"/>
                <a:cs typeface="Times New Roman" pitchFamily="18" charset="0"/>
              </a:rPr>
              <a:t>находится в диапазоне 1–2 </a:t>
            </a:r>
            <a:r>
              <a:rPr lang="ru-RU" dirty="0" smtClean="0">
                <a:latin typeface="Times New Roman" pitchFamily="18" charset="0"/>
                <a:cs typeface="Times New Roman" pitchFamily="18" charset="0"/>
              </a:rPr>
              <a:t>яйца </a:t>
            </a:r>
            <a:r>
              <a:rPr lang="ru-RU" dirty="0" smtClean="0">
                <a:latin typeface="Times New Roman" pitchFamily="18" charset="0"/>
                <a:cs typeface="Times New Roman" pitchFamily="18" charset="0"/>
              </a:rPr>
              <a:t> на грамм почвы</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357158" y="285728"/>
            <a:ext cx="8329642" cy="5840435"/>
          </a:xfrm>
        </p:spPr>
        <p:txBody>
          <a:bodyPr>
            <a:normAutofit fontScale="775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Меры борьбы</a:t>
            </a:r>
          </a:p>
          <a:p>
            <a:pPr marL="0" indent="342900">
              <a:lnSpc>
                <a:spcPct val="120000"/>
              </a:lnSpc>
              <a:spcBef>
                <a:spcPts val="0"/>
              </a:spcBef>
              <a:buNone/>
            </a:pPr>
            <a:r>
              <a:rPr lang="ru-RU" b="1" dirty="0" smtClean="0">
                <a:latin typeface="Times New Roman" pitchFamily="18" charset="0"/>
                <a:cs typeface="Times New Roman" pitchFamily="18" charset="0"/>
              </a:rPr>
              <a:t>Агротехнические </a:t>
            </a:r>
            <a:r>
              <a:rPr lang="ru-RU" b="1" dirty="0" smtClean="0">
                <a:latin typeface="Times New Roman" pitchFamily="18" charset="0"/>
                <a:cs typeface="Times New Roman" pitchFamily="18" charset="0"/>
              </a:rPr>
              <a:t>мероприятия:</a:t>
            </a:r>
            <a:endParaRPr lang="ru-RU" b="1" dirty="0" smtClean="0">
              <a:latin typeface="Times New Roman" pitchFamily="18" charset="0"/>
              <a:cs typeface="Times New Roman" pitchFamily="18" charset="0"/>
            </a:endParaRPr>
          </a:p>
          <a:p>
            <a:pPr marL="0" indent="342900">
              <a:lnSpc>
                <a:spcPct val="120000"/>
              </a:lnSpc>
              <a:spcBef>
                <a:spcPts val="0"/>
              </a:spcBef>
              <a:buNone/>
            </a:pPr>
            <a:r>
              <a:rPr lang="ru-RU" dirty="0" smtClean="0">
                <a:latin typeface="Times New Roman" pitchFamily="18" charset="0"/>
                <a:cs typeface="Times New Roman" pitchFamily="18" charset="0"/>
              </a:rPr>
              <a:t>Соблюдение севооборота.</a:t>
            </a:r>
          </a:p>
          <a:p>
            <a:pPr marL="0" indent="342900">
              <a:lnSpc>
                <a:spcPct val="120000"/>
              </a:lnSpc>
              <a:spcBef>
                <a:spcPts val="0"/>
              </a:spcBef>
              <a:buNone/>
            </a:pPr>
            <a:r>
              <a:rPr lang="ru-RU" dirty="0" smtClean="0">
                <a:latin typeface="Times New Roman" pitchFamily="18" charset="0"/>
                <a:cs typeface="Times New Roman" pitchFamily="18" charset="0"/>
              </a:rPr>
              <a:t>Борьба с сорной растительностью.</a:t>
            </a:r>
          </a:p>
          <a:p>
            <a:pPr marL="0" indent="342900">
              <a:lnSpc>
                <a:spcPct val="120000"/>
              </a:lnSpc>
              <a:spcBef>
                <a:spcPts val="0"/>
              </a:spcBef>
              <a:buNone/>
            </a:pPr>
            <a:r>
              <a:rPr lang="ru-RU" dirty="0" smtClean="0">
                <a:latin typeface="Times New Roman" pitchFamily="18" charset="0"/>
                <a:cs typeface="Times New Roman" pitchFamily="18" charset="0"/>
              </a:rPr>
              <a:t>Выращивание </a:t>
            </a:r>
            <a:r>
              <a:rPr lang="ru-RU" dirty="0" err="1" smtClean="0">
                <a:latin typeface="Times New Roman" pitchFamily="18" charset="0"/>
                <a:cs typeface="Times New Roman" pitchFamily="18" charset="0"/>
              </a:rPr>
              <a:t>сидеральных</a:t>
            </a:r>
            <a:r>
              <a:rPr lang="ru-RU" dirty="0" smtClean="0">
                <a:latin typeface="Times New Roman" pitchFamily="18" charset="0"/>
                <a:cs typeface="Times New Roman" pitchFamily="18" charset="0"/>
              </a:rPr>
              <a:t> культур на протяжении 3–4 лет.</a:t>
            </a:r>
          </a:p>
          <a:p>
            <a:pPr marL="0" indent="342900">
              <a:lnSpc>
                <a:spcPct val="120000"/>
              </a:lnSpc>
              <a:spcBef>
                <a:spcPts val="0"/>
              </a:spcBef>
              <a:buNone/>
            </a:pPr>
            <a:r>
              <a:rPr lang="ru-RU" dirty="0" smtClean="0">
                <a:latin typeface="Times New Roman" pitchFamily="18" charset="0"/>
                <a:cs typeface="Times New Roman" pitchFamily="18" charset="0"/>
              </a:rPr>
              <a:t>Глубокая и тщательная осенняя перекопка почвы на участке под посадку.</a:t>
            </a:r>
          </a:p>
          <a:p>
            <a:pPr marL="0" indent="342900">
              <a:lnSpc>
                <a:spcPct val="120000"/>
              </a:lnSpc>
              <a:spcBef>
                <a:spcPts val="0"/>
              </a:spcBef>
              <a:buNone/>
            </a:pPr>
            <a:r>
              <a:rPr lang="ru-RU" dirty="0" smtClean="0">
                <a:latin typeface="Times New Roman" pitchFamily="18" charset="0"/>
                <a:cs typeface="Times New Roman" pitchFamily="18" charset="0"/>
              </a:rPr>
              <a:t>Уничтожение заражённых или подозрительных кустов и клубней.</a:t>
            </a:r>
          </a:p>
          <a:p>
            <a:pPr marL="0" indent="342900">
              <a:lnSpc>
                <a:spcPct val="120000"/>
              </a:lnSpc>
              <a:spcBef>
                <a:spcPts val="0"/>
              </a:spcBef>
              <a:buNone/>
            </a:pPr>
            <a:r>
              <a:rPr lang="ru-RU" dirty="0" smtClean="0">
                <a:latin typeface="Times New Roman" pitchFamily="18" charset="0"/>
                <a:cs typeface="Times New Roman" pitchFamily="18" charset="0"/>
              </a:rPr>
              <a:t>Выращивание устойчивых к нематоде сортов картофеля.</a:t>
            </a:r>
          </a:p>
          <a:p>
            <a:pPr marL="0" indent="342900">
              <a:lnSpc>
                <a:spcPct val="120000"/>
              </a:lnSpc>
              <a:spcBef>
                <a:spcPts val="0"/>
              </a:spcBef>
              <a:buNone/>
            </a:pPr>
            <a:r>
              <a:rPr lang="ru-RU" dirty="0" smtClean="0">
                <a:latin typeface="Times New Roman" pitchFamily="18" charset="0"/>
                <a:cs typeface="Times New Roman" pitchFamily="18" charset="0"/>
              </a:rPr>
              <a:t>Внесение в почву после посадки жидкого птичьего помёта, разведённого в концентрации 1:10</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endParaRPr lang="ru-RU" dirty="0">
              <a:latin typeface="Times New Roman" pitchFamily="18" charset="0"/>
              <a:cs typeface="Times New Roman" pitchFamily="18"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14282" y="285728"/>
            <a:ext cx="8472518" cy="5840435"/>
          </a:xfrm>
        </p:spPr>
        <p:txBody>
          <a:bodyPr>
            <a:normAutofit fontScale="92500" lnSpcReduction="10000"/>
          </a:bodyPr>
          <a:lstStyle/>
          <a:p>
            <a:pPr marL="0" indent="342900" fontAlgn="ctr">
              <a:spcBef>
                <a:spcPts val="0"/>
              </a:spcBef>
              <a:buNone/>
            </a:pPr>
            <a:r>
              <a:rPr lang="ru-RU" b="1" i="1" dirty="0" smtClean="0">
                <a:latin typeface="Times New Roman" pitchFamily="18" charset="0"/>
                <a:cs typeface="Times New Roman" pitchFamily="18" charset="0"/>
              </a:rPr>
              <a:t>Золотистая картофельная нематода</a:t>
            </a:r>
          </a:p>
          <a:p>
            <a:pPr marL="0" indent="342900">
              <a:lnSpc>
                <a:spcPct val="110000"/>
              </a:lnSpc>
              <a:spcBef>
                <a:spcPts val="0"/>
              </a:spcBef>
              <a:buNone/>
            </a:pPr>
            <a:r>
              <a:rPr lang="ru-RU" b="1" i="1" dirty="0" smtClean="0">
                <a:latin typeface="Times New Roman" pitchFamily="18" charset="0"/>
                <a:cs typeface="Times New Roman" pitchFamily="18" charset="0"/>
              </a:rPr>
              <a:t>(</a:t>
            </a:r>
            <a:r>
              <a:rPr lang="en-US" b="1" i="1" dirty="0" err="1" smtClean="0">
                <a:latin typeface="Times New Roman" pitchFamily="18" charset="0"/>
                <a:cs typeface="Times New Roman" pitchFamily="18" charset="0"/>
              </a:rPr>
              <a:t>Globodera</a:t>
            </a:r>
            <a:r>
              <a:rPr lang="en-US" b="1" i="1" dirty="0" smtClean="0">
                <a:latin typeface="Times New Roman" pitchFamily="18" charset="0"/>
                <a:cs typeface="Times New Roman" pitchFamily="18" charset="0"/>
              </a:rPr>
              <a:t> </a:t>
            </a:r>
            <a:r>
              <a:rPr lang="en-US" b="1" i="1" dirty="0" err="1" smtClean="0">
                <a:latin typeface="Times New Roman" pitchFamily="18" charset="0"/>
                <a:cs typeface="Times New Roman" pitchFamily="18" charset="0"/>
              </a:rPr>
              <a:t>rostochiensis</a:t>
            </a:r>
            <a:r>
              <a:rPr lang="ru-RU" b="1" i="1" dirty="0" smtClean="0">
                <a:latin typeface="Times New Roman" pitchFamily="18" charset="0"/>
                <a:cs typeface="Times New Roman" pitchFamily="18" charset="0"/>
              </a:rPr>
              <a:t>) - </a:t>
            </a:r>
            <a:r>
              <a:rPr lang="ru-RU" dirty="0" smtClean="0">
                <a:latin typeface="Times New Roman" pitchFamily="18" charset="0"/>
                <a:cs typeface="Times New Roman" pitchFamily="18" charset="0"/>
              </a:rPr>
              <a:t>один из самых опасных вредителей картофеля, объект внутреннего карантина. Относится к </a:t>
            </a:r>
            <a:r>
              <a:rPr lang="ru-RU" dirty="0" err="1" smtClean="0">
                <a:latin typeface="Times New Roman" pitchFamily="18" charset="0"/>
                <a:cs typeface="Times New Roman" pitchFamily="18" charset="0"/>
              </a:rPr>
              <a:t>цистообразующим</a:t>
            </a:r>
            <a:r>
              <a:rPr lang="ru-RU" dirty="0" smtClean="0">
                <a:latin typeface="Times New Roman" pitchFamily="18" charset="0"/>
                <a:cs typeface="Times New Roman" pitchFamily="18" charset="0"/>
              </a:rPr>
              <a:t> нематодам семейства </a:t>
            </a:r>
            <a:r>
              <a:rPr lang="ru-RU" dirty="0" err="1" smtClean="0">
                <a:latin typeface="Times New Roman" pitchFamily="18" charset="0"/>
                <a:cs typeface="Times New Roman" pitchFamily="18" charset="0"/>
              </a:rPr>
              <a:t>Гетеродерид</a:t>
            </a:r>
            <a:r>
              <a:rPr lang="ru-RU" dirty="0" smtClean="0">
                <a:latin typeface="Times New Roman" pitchFamily="18" charset="0"/>
                <a:cs typeface="Times New Roman" pitchFamily="18" charset="0"/>
              </a:rPr>
              <a:t> (</a:t>
            </a:r>
            <a:r>
              <a:rPr lang="ru-RU" dirty="0" err="1" smtClean="0">
                <a:latin typeface="Times New Roman" pitchFamily="18" charset="0"/>
                <a:cs typeface="Times New Roman" pitchFamily="18" charset="0"/>
              </a:rPr>
              <a:t>разнокожих</a:t>
            </a:r>
            <a:r>
              <a:rPr lang="ru-RU" dirty="0" smtClean="0">
                <a:latin typeface="Times New Roman" pitchFamily="18" charset="0"/>
                <a:cs typeface="Times New Roman" pitchFamily="18" charset="0"/>
              </a:rPr>
              <a:t> нематод). Поражает также томаты, баклажаны и другие растения родов </a:t>
            </a:r>
            <a:r>
              <a:rPr lang="ru-RU" i="1" dirty="0" err="1" smtClean="0">
                <a:latin typeface="Times New Roman" pitchFamily="18" charset="0"/>
                <a:cs typeface="Times New Roman" pitchFamily="18" charset="0"/>
              </a:rPr>
              <a:t>Solanum</a:t>
            </a:r>
            <a:r>
              <a:rPr lang="ru-RU" dirty="0" smtClean="0">
                <a:latin typeface="Times New Roman" pitchFamily="18" charset="0"/>
                <a:cs typeface="Times New Roman" pitchFamily="18" charset="0"/>
              </a:rPr>
              <a:t> и </a:t>
            </a:r>
            <a:r>
              <a:rPr lang="ru-RU" i="1" dirty="0" err="1" smtClean="0">
                <a:latin typeface="Times New Roman" pitchFamily="18" charset="0"/>
                <a:cs typeface="Times New Roman" pitchFamily="18" charset="0"/>
              </a:rPr>
              <a:t>Datura</a:t>
            </a:r>
            <a:r>
              <a:rPr lang="ru-RU" i="1" dirty="0" smtClean="0">
                <a:latin typeface="Times New Roman" pitchFamily="18" charset="0"/>
                <a:cs typeface="Times New Roman" pitchFamily="18" charset="0"/>
              </a:rPr>
              <a:t> </a:t>
            </a:r>
            <a:r>
              <a:rPr lang="ru-RU" dirty="0" err="1" smtClean="0">
                <a:latin typeface="Times New Roman" pitchFamily="18" charset="0"/>
                <a:cs typeface="Times New Roman" pitchFamily="18" charset="0"/>
              </a:rPr>
              <a:t>и</a:t>
            </a:r>
            <a:r>
              <a:rPr lang="ru-RU" dirty="0" smtClean="0">
                <a:latin typeface="Times New Roman" pitchFamily="18" charset="0"/>
                <a:cs typeface="Times New Roman" pitchFamily="18" charset="0"/>
              </a:rPr>
              <a:t> прочих</a:t>
            </a:r>
            <a:r>
              <a:rPr lang="ru-RU" dirty="0" smtClean="0">
                <a:latin typeface="Times New Roman" pitchFamily="18" charset="0"/>
                <a:cs typeface="Times New Roman" pitchFamily="18" charset="0"/>
              </a:rPr>
              <a:t>.</a:t>
            </a:r>
            <a:r>
              <a:rPr lang="ru-RU" dirty="0" smtClean="0">
                <a:latin typeface="Times New Roman" pitchFamily="18" charset="0"/>
                <a:cs typeface="Times New Roman" pitchFamily="18" charset="0"/>
              </a:rPr>
              <a:t> Размножение двуполое. Развитее по </a:t>
            </a:r>
            <a:r>
              <a:rPr lang="ru-RU" dirty="0" err="1" smtClean="0">
                <a:latin typeface="Times New Roman" pitchFamily="18" charset="0"/>
                <a:cs typeface="Times New Roman" pitchFamily="18" charset="0"/>
              </a:rPr>
              <a:t>нематодному</a:t>
            </a:r>
            <a:r>
              <a:rPr lang="ru-RU" dirty="0" smtClean="0">
                <a:latin typeface="Times New Roman" pitchFamily="18" charset="0"/>
                <a:cs typeface="Times New Roman" pitchFamily="18" charset="0"/>
              </a:rPr>
              <a:t> типу – полное</a:t>
            </a:r>
            <a:r>
              <a:rPr lang="ru-RU" dirty="0" smtClean="0">
                <a:latin typeface="Times New Roman" pitchFamily="18" charset="0"/>
                <a:cs typeface="Times New Roman" pitchFamily="18" charset="0"/>
              </a:rPr>
              <a:t>.</a:t>
            </a:r>
            <a:r>
              <a:rPr lang="ru-RU" dirty="0" smtClean="0">
                <a:latin typeface="Times New Roman" pitchFamily="18" charset="0"/>
                <a:cs typeface="Times New Roman" pitchFamily="18" charset="0"/>
              </a:rPr>
              <a:t> В зависимости от климатических условий дает 1–2 генерации в год. Зимуют яйца в цисте</a:t>
            </a:r>
            <a:r>
              <a:rPr lang="ru-RU" dirty="0" smtClean="0">
                <a:latin typeface="Times New Roman" pitchFamily="18" charset="0"/>
                <a:cs typeface="Times New Roman" pitchFamily="18" charset="0"/>
              </a:rPr>
              <a:t>.</a:t>
            </a:r>
            <a:endParaRPr lang="en-US" b="1" i="1"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Содержимое 3" descr="золотистая нематода.jpg"/>
          <p:cNvPicPr>
            <a:picLocks noGrp="1" noChangeAspect="1"/>
          </p:cNvPicPr>
          <p:nvPr>
            <p:ph idx="1"/>
          </p:nvPr>
        </p:nvPicPr>
        <p:blipFill>
          <a:blip r:embed="rId2"/>
          <a:stretch>
            <a:fillRect/>
          </a:stretch>
        </p:blipFill>
        <p:spPr>
          <a:xfrm>
            <a:off x="285750" y="1421075"/>
            <a:ext cx="8401050" cy="3498325"/>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142844" y="357166"/>
            <a:ext cx="8543956" cy="5768997"/>
          </a:xfrm>
        </p:spPr>
        <p:txBody>
          <a:bodyPr>
            <a:normAutofit fontScale="85000" lnSpcReduction="20000"/>
          </a:bodyPr>
          <a:lstStyle/>
          <a:p>
            <a:pPr marL="0" indent="457200">
              <a:lnSpc>
                <a:spcPct val="120000"/>
              </a:lnSpc>
              <a:spcBef>
                <a:spcPts val="0"/>
              </a:spcBef>
              <a:buNone/>
            </a:pPr>
            <a:r>
              <a:rPr lang="ru-RU" b="1" dirty="0" smtClean="0">
                <a:latin typeface="Times New Roman" pitchFamily="18" charset="0"/>
                <a:cs typeface="Times New Roman" pitchFamily="18" charset="0"/>
              </a:rPr>
              <a:t>Морфология</a:t>
            </a:r>
          </a:p>
          <a:p>
            <a:pPr marL="0" indent="457200">
              <a:lnSpc>
                <a:spcPct val="120000"/>
              </a:lnSpc>
              <a:spcBef>
                <a:spcPts val="0"/>
              </a:spcBef>
              <a:buNone/>
            </a:pPr>
            <a:r>
              <a:rPr lang="ru-RU" b="1" dirty="0" smtClean="0">
                <a:latin typeface="Times New Roman" pitchFamily="18" charset="0"/>
                <a:cs typeface="Times New Roman" pitchFamily="18" charset="0"/>
              </a:rPr>
              <a:t>Имаго.</a:t>
            </a:r>
            <a:r>
              <a:rPr lang="ru-RU"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Круглые черви, как все </a:t>
            </a:r>
            <a:r>
              <a:rPr lang="ru-RU" dirty="0" err="1" smtClean="0">
                <a:latin typeface="Times New Roman" pitchFamily="18" charset="0"/>
                <a:cs typeface="Times New Roman" pitchFamily="18" charset="0"/>
              </a:rPr>
              <a:t>гетеродериды</a:t>
            </a:r>
            <a:r>
              <a:rPr lang="ru-RU" dirty="0" smtClean="0">
                <a:latin typeface="Times New Roman" pitchFamily="18" charset="0"/>
                <a:cs typeface="Times New Roman" pitchFamily="18" charset="0"/>
              </a:rPr>
              <a:t>, отличаются резким половым диморфизмом</a:t>
            </a:r>
            <a:r>
              <a:rPr lang="ru-RU" dirty="0" smtClean="0">
                <a:latin typeface="Times New Roman" pitchFamily="18" charset="0"/>
                <a:cs typeface="Times New Roman" pitchFamily="18" charset="0"/>
              </a:rPr>
              <a:t>.</a:t>
            </a:r>
          </a:p>
          <a:p>
            <a:pPr marL="0" indent="457200">
              <a:lnSpc>
                <a:spcPct val="120000"/>
              </a:lnSpc>
              <a:spcBef>
                <a:spcPts val="0"/>
              </a:spcBef>
              <a:buNone/>
            </a:pPr>
            <a:r>
              <a:rPr lang="ru-RU" b="1" dirty="0" smtClean="0">
                <a:latin typeface="Times New Roman" pitchFamily="18" charset="0"/>
                <a:cs typeface="Times New Roman" pitchFamily="18" charset="0"/>
              </a:rPr>
              <a:t>Яйцо.</a:t>
            </a:r>
            <a:r>
              <a:rPr lang="ru-RU"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Размер – 93–115 </a:t>
            </a:r>
            <a:r>
              <a:rPr lang="ru-RU" dirty="0" err="1" smtClean="0">
                <a:latin typeface="Times New Roman" pitchFamily="18" charset="0"/>
                <a:cs typeface="Times New Roman" pitchFamily="18" charset="0"/>
              </a:rPr>
              <a:t>х</a:t>
            </a:r>
            <a:r>
              <a:rPr lang="ru-RU" dirty="0" smtClean="0">
                <a:latin typeface="Times New Roman" pitchFamily="18" charset="0"/>
                <a:cs typeface="Times New Roman" pitchFamily="18" charset="0"/>
              </a:rPr>
              <a:t> 42–50 мкм. Отношение длины к ширине – 2,0:2,6</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457200">
              <a:lnSpc>
                <a:spcPct val="120000"/>
              </a:lnSpc>
              <a:spcBef>
                <a:spcPts val="0"/>
              </a:spcBef>
              <a:buNone/>
            </a:pPr>
            <a:r>
              <a:rPr lang="ru-RU" b="1" dirty="0" smtClean="0">
                <a:latin typeface="Times New Roman" pitchFamily="18" charset="0"/>
                <a:cs typeface="Times New Roman" pitchFamily="18" charset="0"/>
              </a:rPr>
              <a:t>Циста</a:t>
            </a:r>
            <a:r>
              <a:rPr lang="ru-RU" dirty="0" smtClean="0">
                <a:latin typeface="Times New Roman" pitchFamily="18" charset="0"/>
                <a:cs typeface="Times New Roman" pitchFamily="18" charset="0"/>
              </a:rPr>
              <a:t>. Длина, не включая шею, – 450–990 мкм. Ширина – 250–810 мкм. Отношение длины к ширине – 0,9:1,8, диаметр </a:t>
            </a:r>
            <a:r>
              <a:rPr lang="ru-RU" dirty="0" err="1" smtClean="0">
                <a:latin typeface="Times New Roman" pitchFamily="18" charset="0"/>
                <a:cs typeface="Times New Roman" pitchFamily="18" charset="0"/>
              </a:rPr>
              <a:t>фенестры</a:t>
            </a:r>
            <a:r>
              <a:rPr lang="ru-RU" dirty="0" smtClean="0">
                <a:latin typeface="Times New Roman" pitchFamily="18" charset="0"/>
                <a:cs typeface="Times New Roman" pitchFamily="18" charset="0"/>
              </a:rPr>
              <a:t> – 8–20 мкм. Расстояние от края </a:t>
            </a:r>
            <a:r>
              <a:rPr lang="ru-RU" dirty="0" err="1" smtClean="0">
                <a:latin typeface="Times New Roman" pitchFamily="18" charset="0"/>
                <a:cs typeface="Times New Roman" pitchFamily="18" charset="0"/>
              </a:rPr>
              <a:t>фенестры</a:t>
            </a:r>
            <a:r>
              <a:rPr lang="ru-RU" dirty="0" smtClean="0">
                <a:latin typeface="Times New Roman" pitchFamily="18" charset="0"/>
                <a:cs typeface="Times New Roman" pitchFamily="18" charset="0"/>
              </a:rPr>
              <a:t> до </a:t>
            </a:r>
            <a:r>
              <a:rPr lang="ru-RU" dirty="0" err="1" smtClean="0">
                <a:latin typeface="Times New Roman" pitchFamily="18" charset="0"/>
                <a:cs typeface="Times New Roman" pitchFamily="18" charset="0"/>
              </a:rPr>
              <a:t>ануса</a:t>
            </a:r>
            <a:r>
              <a:rPr lang="ru-RU" dirty="0" smtClean="0">
                <a:latin typeface="Times New Roman" pitchFamily="18" charset="0"/>
                <a:cs typeface="Times New Roman" pitchFamily="18" charset="0"/>
              </a:rPr>
              <a:t> 29–116 мкм.</a:t>
            </a:r>
          </a:p>
          <a:p>
            <a:pPr marL="0" indent="457200">
              <a:lnSpc>
                <a:spcPct val="120000"/>
              </a:lnSpc>
              <a:spcBef>
                <a:spcPts val="0"/>
              </a:spcBef>
              <a:buNone/>
            </a:pPr>
            <a:r>
              <a:rPr lang="ru-RU" b="1" dirty="0" smtClean="0">
                <a:latin typeface="Times New Roman" pitchFamily="18" charset="0"/>
                <a:cs typeface="Times New Roman" pitchFamily="18" charset="0"/>
              </a:rPr>
              <a:t>Личинка инвазионная второго возраста</a:t>
            </a:r>
            <a:r>
              <a:rPr lang="ru-RU" dirty="0" smtClean="0">
                <a:latin typeface="Times New Roman" pitchFamily="18" charset="0"/>
                <a:cs typeface="Times New Roman" pitchFamily="18" charset="0"/>
              </a:rPr>
              <a:t>. Длина – 366–570 мкм, ширина – 18–26 мкм. До экскреторной поры – 75,6–91 мкм, до клапана среднего </a:t>
            </a:r>
            <a:r>
              <a:rPr lang="ru-RU" dirty="0" err="1" smtClean="0">
                <a:latin typeface="Times New Roman" pitchFamily="18" charset="0"/>
                <a:cs typeface="Times New Roman" pitchFamily="18" charset="0"/>
              </a:rPr>
              <a:t>бульбуса</a:t>
            </a:r>
            <a:r>
              <a:rPr lang="ru-RU" dirty="0" smtClean="0">
                <a:latin typeface="Times New Roman" pitchFamily="18" charset="0"/>
                <a:cs typeface="Times New Roman" pitchFamily="18" charset="0"/>
              </a:rPr>
              <a:t> – 55–76 мкм. Стилет – 19,5–20,8.</a:t>
            </a:r>
          </a:p>
          <a:p>
            <a:pPr>
              <a:buNone/>
            </a:pPr>
            <a:endParaRPr lang="ru-RU"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357166"/>
            <a:ext cx="8401080" cy="5768997"/>
          </a:xfrm>
        </p:spPr>
        <p:txBody>
          <a:bodyPr>
            <a:normAutofit fontScale="775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Географическое распространение</a:t>
            </a:r>
          </a:p>
          <a:p>
            <a:pPr marL="0" indent="342900">
              <a:lnSpc>
                <a:spcPct val="120000"/>
              </a:lnSpc>
              <a:spcBef>
                <a:spcPts val="0"/>
              </a:spcBef>
              <a:buNone/>
            </a:pPr>
            <a:r>
              <a:rPr lang="ru-RU" dirty="0" smtClean="0">
                <a:latin typeface="Times New Roman" pitchFamily="18" charset="0"/>
                <a:cs typeface="Times New Roman" pitchFamily="18" charset="0"/>
              </a:rPr>
              <a:t>Золотистая картофельная нематода распространена практически по всей Европе. В ареал распространения входят Албания, Австрия, Болгария, Бельгия, Чехия, Хорватия, Кипр, Эстония, Дания, Франция, Финляндия, Германия, Греция, Исландия, Венгрия, Ирландия, Латвия, Литва, Люксембург, Нидерланды, Польша, Португалия, Россия (Смоленская, Брянская, Новгородская. Калининградская, Псковская, Московская, Калужская, Орловская области, Республика Татарстан и </a:t>
            </a:r>
            <a:r>
              <a:rPr lang="ru-RU" dirty="0" err="1" smtClean="0">
                <a:latin typeface="Times New Roman" pitchFamily="18" charset="0"/>
                <a:cs typeface="Times New Roman" pitchFamily="18" charset="0"/>
              </a:rPr>
              <a:t>др</a:t>
            </a:r>
            <a:r>
              <a:rPr lang="ru-RU" dirty="0" smtClean="0">
                <a:latin typeface="Times New Roman" pitchFamily="18" charset="0"/>
                <a:cs typeface="Times New Roman" pitchFamily="18" charset="0"/>
              </a:rPr>
              <a:t>).</a:t>
            </a:r>
          </a:p>
          <a:p>
            <a:pPr marL="0" indent="342900">
              <a:lnSpc>
                <a:spcPct val="120000"/>
              </a:lnSpc>
              <a:spcBef>
                <a:spcPts val="0"/>
              </a:spcBef>
              <a:buNone/>
            </a:pPr>
            <a:r>
              <a:rPr lang="ru-RU" dirty="0" smtClean="0">
                <a:latin typeface="Times New Roman" pitchFamily="18" charset="0"/>
                <a:cs typeface="Times New Roman" pitchFamily="18" charset="0"/>
              </a:rPr>
              <a:t>Кроме того, вредитель распространен в Сербии, Словакии, Словении, Швеции, Англии, на Украине, в Африке, Алжире, а также в сибирских регионах России и Ливане</a:t>
            </a:r>
            <a:r>
              <a:rPr lang="ru-RU" dirty="0" smtClean="0"/>
              <a:t>.</a:t>
            </a:r>
            <a:endParaRPr lang="ru-RU" dirty="0" smtClean="0"/>
          </a:p>
          <a:p>
            <a:pPr>
              <a:buNone/>
            </a:pPr>
            <a:endParaRPr lang="ru-RU"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357166"/>
            <a:ext cx="8401080" cy="6215106"/>
          </a:xfrm>
        </p:spPr>
        <p:txBody>
          <a:bodyPr>
            <a:normAutofit fontScale="775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Вредоносность</a:t>
            </a:r>
          </a:p>
          <a:p>
            <a:pPr marL="0" indent="342900">
              <a:lnSpc>
                <a:spcPct val="120000"/>
              </a:lnSpc>
              <a:spcBef>
                <a:spcPts val="0"/>
              </a:spcBef>
              <a:buNone/>
            </a:pPr>
            <a:r>
              <a:rPr lang="ru-RU" dirty="0" smtClean="0">
                <a:latin typeface="Times New Roman" pitchFamily="18" charset="0"/>
                <a:cs typeface="Times New Roman" pitchFamily="18" charset="0"/>
              </a:rPr>
              <a:t>Золотистая картофельная нематода – опасный вредитель картофеля и объект внутреннего карантина в России. Угнетение пораженных растений начинается сразу после появления всходов. Листьев и стеблей образуется мало, а образовавшиеся желтеют и увядают. Жизнедеятельность личинок внутри корней приводит к нарушению поступления питательных веществ и воды в растения. Из-за этого клубни образуются мелкие, недоразвитые. В богатой, плодородной почве картофель поражается гораздо меньше.</a:t>
            </a:r>
          </a:p>
          <a:p>
            <a:pPr marL="0" indent="342900">
              <a:lnSpc>
                <a:spcPct val="120000"/>
              </a:lnSpc>
              <a:spcBef>
                <a:spcPts val="0"/>
              </a:spcBef>
              <a:buNone/>
            </a:pPr>
            <a:r>
              <a:rPr lang="ru-RU" dirty="0" smtClean="0">
                <a:latin typeface="Times New Roman" pitchFamily="18" charset="0"/>
                <a:cs typeface="Times New Roman" pitchFamily="18" charset="0"/>
              </a:rPr>
              <a:t>Нематода поражает также томаты, баклажаны и сорняки из семейства пасленовых</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Порог вредоносности </a:t>
            </a:r>
            <a:r>
              <a:rPr lang="ru-RU" dirty="0" smtClean="0">
                <a:latin typeface="Times New Roman" pitchFamily="18" charset="0"/>
                <a:cs typeface="Times New Roman" pitchFamily="18" charset="0"/>
              </a:rPr>
              <a:t>находится в диапазоне 1–2 яйца на грамм почвы</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428596" y="214290"/>
            <a:ext cx="8258204" cy="5911873"/>
          </a:xfrm>
        </p:spPr>
        <p:txBody>
          <a:bodyPr/>
          <a:lstStyle/>
          <a:p>
            <a:pPr marL="0" indent="342900">
              <a:spcBef>
                <a:spcPts val="0"/>
              </a:spcBef>
              <a:buNone/>
            </a:pPr>
            <a:r>
              <a:rPr lang="ru-RU" b="1" dirty="0" smtClean="0">
                <a:latin typeface="Times New Roman" pitchFamily="18" charset="0"/>
                <a:cs typeface="Times New Roman" pitchFamily="18" charset="0"/>
              </a:rPr>
              <a:t>Меры борьбы</a:t>
            </a:r>
          </a:p>
          <a:p>
            <a:pPr marL="0" indent="342900">
              <a:spcBef>
                <a:spcPts val="0"/>
              </a:spcBef>
              <a:buNone/>
            </a:pPr>
            <a:r>
              <a:rPr lang="ru-RU" b="1" dirty="0" smtClean="0">
                <a:latin typeface="Times New Roman" pitchFamily="18" charset="0"/>
                <a:cs typeface="Times New Roman" pitchFamily="18" charset="0"/>
              </a:rPr>
              <a:t>Агротехнические мероприятия</a:t>
            </a:r>
          </a:p>
          <a:p>
            <a:pPr marL="0" indent="342900">
              <a:spcBef>
                <a:spcPts val="0"/>
              </a:spcBef>
              <a:buNone/>
            </a:pPr>
            <a:r>
              <a:rPr lang="ru-RU" dirty="0" smtClean="0">
                <a:latin typeface="Times New Roman" pitchFamily="18" charset="0"/>
                <a:cs typeface="Times New Roman" pitchFamily="18" charset="0"/>
              </a:rPr>
              <a:t>Соблюдение севооборота.</a:t>
            </a:r>
          </a:p>
          <a:p>
            <a:pPr marL="0" indent="342900">
              <a:spcBef>
                <a:spcPts val="0"/>
              </a:spcBef>
              <a:buNone/>
            </a:pPr>
            <a:r>
              <a:rPr lang="ru-RU" dirty="0" smtClean="0">
                <a:latin typeface="Times New Roman" pitchFamily="18" charset="0"/>
                <a:cs typeface="Times New Roman" pitchFamily="18" charset="0"/>
              </a:rPr>
              <a:t>Возделывание </a:t>
            </a:r>
            <a:r>
              <a:rPr lang="ru-RU" dirty="0" err="1" smtClean="0">
                <a:latin typeface="Times New Roman" pitchFamily="18" charset="0"/>
                <a:cs typeface="Times New Roman" pitchFamily="18" charset="0"/>
              </a:rPr>
              <a:t>нематодоустойчивых</a:t>
            </a:r>
            <a:r>
              <a:rPr lang="ru-RU" dirty="0" smtClean="0">
                <a:latin typeface="Times New Roman" pitchFamily="18" charset="0"/>
                <a:cs typeface="Times New Roman" pitchFamily="18" charset="0"/>
              </a:rPr>
              <a:t> сортов.</a:t>
            </a:r>
          </a:p>
          <a:p>
            <a:pPr marL="0" indent="342900">
              <a:spcBef>
                <a:spcPts val="0"/>
              </a:spcBef>
              <a:buNone/>
            </a:pPr>
            <a:r>
              <a:rPr lang="ru-RU" dirty="0" smtClean="0">
                <a:latin typeface="Times New Roman" pitchFamily="18" charset="0"/>
                <a:cs typeface="Times New Roman" pitchFamily="18" charset="0"/>
              </a:rPr>
              <a:t>Уничтожение послеуборочных остатков и зараженных клубней и корней.</a:t>
            </a:r>
          </a:p>
          <a:p>
            <a:pPr marL="0" indent="342900">
              <a:spcBef>
                <a:spcPts val="0"/>
              </a:spcBef>
              <a:buNone/>
            </a:pPr>
            <a:r>
              <a:rPr lang="ru-RU" dirty="0" smtClean="0">
                <a:latin typeface="Times New Roman" pitchFamily="18" charset="0"/>
                <a:cs typeface="Times New Roman" pitchFamily="18" charset="0"/>
              </a:rPr>
              <a:t>Очистка и дезинфекция сельскохозяйственного инвентаря.</a:t>
            </a:r>
          </a:p>
          <a:p>
            <a:pPr marL="0" indent="342900">
              <a:spcBef>
                <a:spcPts val="0"/>
              </a:spcBef>
              <a:buNone/>
            </a:pPr>
            <a:r>
              <a:rPr lang="ru-RU" dirty="0" smtClean="0">
                <a:latin typeface="Times New Roman" pitchFamily="18" charset="0"/>
                <a:cs typeface="Times New Roman" pitchFamily="18" charset="0"/>
              </a:rPr>
              <a:t>Борьба с сорной растительностью</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285728"/>
            <a:ext cx="8401080" cy="5840435"/>
          </a:xfrm>
        </p:spPr>
        <p:txBody>
          <a:bodyPr>
            <a:normAutofit/>
          </a:bodyPr>
          <a:lstStyle/>
          <a:p>
            <a:pPr marL="0" indent="342900" fontAlgn="ctr">
              <a:spcBef>
                <a:spcPts val="0"/>
              </a:spcBef>
              <a:buNone/>
            </a:pPr>
            <a:r>
              <a:rPr lang="ru-RU" b="1" i="1" dirty="0" smtClean="0">
                <a:latin typeface="Times New Roman" pitchFamily="18" charset="0"/>
                <a:cs typeface="Times New Roman" pitchFamily="18" charset="0"/>
              </a:rPr>
              <a:t>Картофельный жук-блошка клубневая</a:t>
            </a:r>
          </a:p>
          <a:p>
            <a:pPr marL="0" indent="342900">
              <a:spcBef>
                <a:spcPts val="0"/>
              </a:spcBef>
              <a:buNone/>
            </a:pPr>
            <a:r>
              <a:rPr lang="ru-RU" b="1" i="1" dirty="0" smtClean="0">
                <a:latin typeface="Times New Roman" pitchFamily="18" charset="0"/>
                <a:cs typeface="Times New Roman" pitchFamily="18" charset="0"/>
              </a:rPr>
              <a:t>(</a:t>
            </a:r>
            <a:r>
              <a:rPr lang="en-US" b="1" i="1" dirty="0" err="1" smtClean="0">
                <a:latin typeface="Times New Roman" pitchFamily="18" charset="0"/>
                <a:cs typeface="Times New Roman" pitchFamily="18" charset="0"/>
              </a:rPr>
              <a:t>Epitrix</a:t>
            </a:r>
            <a:r>
              <a:rPr lang="en-US" b="1" i="1" dirty="0" smtClean="0">
                <a:latin typeface="Times New Roman" pitchFamily="18" charset="0"/>
                <a:cs typeface="Times New Roman" pitchFamily="18" charset="0"/>
              </a:rPr>
              <a:t> </a:t>
            </a:r>
            <a:r>
              <a:rPr lang="en-US" b="1" i="1" dirty="0" err="1" smtClean="0">
                <a:latin typeface="Times New Roman" pitchFamily="18" charset="0"/>
                <a:cs typeface="Times New Roman" pitchFamily="18" charset="0"/>
              </a:rPr>
              <a:t>tuberis</a:t>
            </a:r>
            <a:r>
              <a:rPr lang="ru-RU" b="1" i="1"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карантинный вид, вредитель картофеля. При отсутствии основного кормового растения наносит вред другим пасленовым, незначительно повреждая листовые пластинки. Иногда питается листьями бобовых, огурцов, свеклы, моркови, турнепса, тыквы, различных сорных растений. Размножение двуполое. Развитие полное. Зимуют </a:t>
            </a:r>
            <a:r>
              <a:rPr lang="ru-RU" dirty="0" smtClean="0">
                <a:latin typeface="Times New Roman" pitchFamily="18" charset="0"/>
                <a:cs typeface="Times New Roman" pitchFamily="18" charset="0"/>
              </a:rPr>
              <a:t>имаго. </a:t>
            </a:r>
            <a:r>
              <a:rPr lang="ru-RU" dirty="0" smtClean="0">
                <a:latin typeface="Times New Roman" pitchFamily="18" charset="0"/>
                <a:cs typeface="Times New Roman" pitchFamily="18" charset="0"/>
              </a:rPr>
              <a:t>За сезон развиваются две </a:t>
            </a:r>
            <a:r>
              <a:rPr lang="ru-RU" dirty="0" smtClean="0">
                <a:latin typeface="Times New Roman" pitchFamily="18" charset="0"/>
                <a:cs typeface="Times New Roman" pitchFamily="18" charset="0"/>
              </a:rPr>
              <a:t>генерации</a:t>
            </a:r>
            <a:r>
              <a:rPr lang="ru-RU" dirty="0" smtClean="0">
                <a:latin typeface="Times New Roman" pitchFamily="18" charset="0"/>
                <a:cs typeface="Times New Roman" pitchFamily="18" charset="0"/>
              </a:rPr>
              <a:t>.</a:t>
            </a:r>
            <a:endParaRPr lang="ru-RU"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Содержимое 5" descr="O0EQB06QF0SKVK4K1KXKBKIKBKXKRS8KAKHKB04Q106QT04QB06Q10LKEKEQ9K2QEK2Q2KEQPKSKNKZKD0RK9K5QC0.jpg"/>
          <p:cNvPicPr>
            <a:picLocks noGrp="1" noChangeAspect="1"/>
          </p:cNvPicPr>
          <p:nvPr>
            <p:ph idx="1"/>
          </p:nvPr>
        </p:nvPicPr>
        <p:blipFill>
          <a:blip r:embed="rId2"/>
          <a:stretch>
            <a:fillRect/>
          </a:stretch>
        </p:blipFill>
        <p:spPr>
          <a:xfrm>
            <a:off x="1285852" y="857232"/>
            <a:ext cx="6524925" cy="4357718"/>
          </a:xfr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428596" y="428604"/>
            <a:ext cx="8258204" cy="5697559"/>
          </a:xfrm>
        </p:spPr>
        <p:txBody>
          <a:bodyPr>
            <a:normAutofit fontScale="625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Морфология</a:t>
            </a:r>
          </a:p>
          <a:p>
            <a:pPr marL="0" indent="342900">
              <a:lnSpc>
                <a:spcPct val="120000"/>
              </a:lnSpc>
              <a:spcBef>
                <a:spcPts val="0"/>
              </a:spcBef>
              <a:buNone/>
            </a:pPr>
            <a:r>
              <a:rPr lang="ru-RU" b="1" dirty="0" smtClean="0">
                <a:latin typeface="Times New Roman" pitchFamily="18" charset="0"/>
                <a:cs typeface="Times New Roman" pitchFamily="18" charset="0"/>
              </a:rPr>
              <a:t>Имаго. </a:t>
            </a:r>
            <a:r>
              <a:rPr lang="ru-RU"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Маленький черный жук длиной 1,5–2 мм. На голове позади глаз отсутствует перетяжка. Голова до заднего края глаз втянута в </a:t>
            </a:r>
            <a:r>
              <a:rPr lang="ru-RU" dirty="0" err="1" smtClean="0">
                <a:latin typeface="Times New Roman" pitchFamily="18" charset="0"/>
                <a:cs typeface="Times New Roman" pitchFamily="18" charset="0"/>
              </a:rPr>
              <a:t>переднеспинку</a:t>
            </a:r>
            <a:r>
              <a:rPr lang="ru-RU" dirty="0" smtClean="0">
                <a:latin typeface="Times New Roman" pitchFamily="18" charset="0"/>
                <a:cs typeface="Times New Roman" pitchFamily="18" charset="0"/>
              </a:rPr>
              <a:t>.</a:t>
            </a:r>
          </a:p>
          <a:p>
            <a:pPr marL="0" indent="342900">
              <a:lnSpc>
                <a:spcPct val="120000"/>
              </a:lnSpc>
              <a:spcBef>
                <a:spcPts val="0"/>
              </a:spcBef>
              <a:buNone/>
            </a:pPr>
            <a:r>
              <a:rPr lang="ru-RU" dirty="0" err="1" smtClean="0">
                <a:latin typeface="Times New Roman" pitchFamily="18" charset="0"/>
                <a:cs typeface="Times New Roman" pitchFamily="18" charset="0"/>
              </a:rPr>
              <a:t>Переднеспинка</a:t>
            </a:r>
            <a:r>
              <a:rPr lang="ru-RU" dirty="0" smtClean="0">
                <a:latin typeface="Times New Roman" pitchFamily="18" charset="0"/>
                <a:cs typeface="Times New Roman" pitchFamily="18" charset="0"/>
              </a:rPr>
              <a:t> с поперечной базальной бороздкой, ограниченной с обоих боков базальными штрихами. </a:t>
            </a:r>
            <a:r>
              <a:rPr lang="ru-RU" dirty="0" err="1" smtClean="0">
                <a:latin typeface="Times New Roman" pitchFamily="18" charset="0"/>
                <a:cs typeface="Times New Roman" pitchFamily="18" charset="0"/>
              </a:rPr>
              <a:t>Переднеспинка</a:t>
            </a:r>
            <a:r>
              <a:rPr lang="ru-RU" dirty="0" smtClean="0">
                <a:latin typeface="Times New Roman" pitchFamily="18" charset="0"/>
                <a:cs typeface="Times New Roman" pitchFamily="18" charset="0"/>
              </a:rPr>
              <a:t> слегка </a:t>
            </a:r>
            <a:r>
              <a:rPr lang="ru-RU" dirty="0" err="1" smtClean="0">
                <a:latin typeface="Times New Roman" pitchFamily="18" charset="0"/>
                <a:cs typeface="Times New Roman" pitchFamily="18" charset="0"/>
              </a:rPr>
              <a:t>у́же</a:t>
            </a:r>
            <a:r>
              <a:rPr lang="ru-RU" dirty="0" smtClean="0">
                <a:latin typeface="Times New Roman" pitchFamily="18" charset="0"/>
                <a:cs typeface="Times New Roman" pitchFamily="18" charset="0"/>
              </a:rPr>
              <a:t> основания </a:t>
            </a:r>
            <a:r>
              <a:rPr lang="ru-RU" dirty="0" err="1" smtClean="0">
                <a:latin typeface="Times New Roman" pitchFamily="18" charset="0"/>
                <a:cs typeface="Times New Roman" pitchFamily="18" charset="0"/>
              </a:rPr>
              <a:t>надкрыльев</a:t>
            </a:r>
            <a:r>
              <a:rPr lang="ru-RU" dirty="0" smtClean="0">
                <a:latin typeface="Times New Roman" pitchFamily="18" charset="0"/>
                <a:cs typeface="Times New Roman" pitchFamily="18" charset="0"/>
              </a:rPr>
              <a:t>. Она и надкрылья не имеют шипов. Надкрылья с правильными рядами точек и волосков, полностью покрывающих </a:t>
            </a:r>
            <a:r>
              <a:rPr lang="ru-RU" dirty="0" err="1" smtClean="0">
                <a:latin typeface="Times New Roman" pitchFamily="18" charset="0"/>
                <a:cs typeface="Times New Roman" pitchFamily="18" charset="0"/>
              </a:rPr>
              <a:t>пигидий</a:t>
            </a:r>
            <a:r>
              <a:rPr lang="ru-RU"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Задние ноги прыгательные, бедра утолщены. Голени средних и задних ног без вырезки перед вершинной частью. Антенны желтые, состоят из одиннадцати члеников. Основания антенн сближены между глазами</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Половой диморфизм</a:t>
            </a:r>
            <a:r>
              <a:rPr lang="ru-RU" dirty="0" smtClean="0">
                <a:latin typeface="Times New Roman" pitchFamily="18" charset="0"/>
                <a:cs typeface="Times New Roman" pitchFamily="18" charset="0"/>
              </a:rPr>
              <a:t>. Разнополые особи, как и у всех видов семейства листоедов, отличаются строением половых органов</a:t>
            </a:r>
            <a:r>
              <a:rPr lang="ru-RU" dirty="0" smtClean="0">
                <a:latin typeface="Times New Roman" pitchFamily="18" charset="0"/>
                <a:cs typeface="Times New Roman" pitchFamily="18" charset="0"/>
              </a:rPr>
              <a:t>. </a:t>
            </a:r>
            <a:r>
              <a:rPr lang="ru-RU" b="1" dirty="0" smtClean="0">
                <a:latin typeface="Times New Roman" pitchFamily="18" charset="0"/>
                <a:cs typeface="Times New Roman" pitchFamily="18" charset="0"/>
              </a:rPr>
              <a:t>Яйцо</a:t>
            </a:r>
            <a:r>
              <a:rPr lang="ru-RU" dirty="0" smtClean="0">
                <a:latin typeface="Times New Roman" pitchFamily="18" charset="0"/>
                <a:cs typeface="Times New Roman" pitchFamily="18" charset="0"/>
              </a:rPr>
              <a:t> беловатое, мелкое, округлое</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Личинка </a:t>
            </a:r>
            <a:r>
              <a:rPr lang="ru-RU" dirty="0" smtClean="0">
                <a:latin typeface="Times New Roman" pitchFamily="18" charset="0"/>
                <a:cs typeface="Times New Roman" pitchFamily="18" charset="0"/>
              </a:rPr>
              <a:t>тонкая</a:t>
            </a:r>
            <a:r>
              <a:rPr lang="ru-RU" dirty="0" smtClean="0">
                <a:latin typeface="Times New Roman" pitchFamily="18" charset="0"/>
                <a:cs typeface="Times New Roman" pitchFamily="18" charset="0"/>
              </a:rPr>
              <a:t>, беловатая, цилиндрическая. Голова коричневая. Длина – до 12 мм</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endParaRPr lang="ru-RU" dirty="0">
              <a:latin typeface="Times New Roman" pitchFamily="18" charset="0"/>
              <a:cs typeface="Times New Roman" pitchFamily="18"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285728"/>
            <a:ext cx="8401080" cy="5840435"/>
          </a:xfrm>
        </p:spPr>
        <p:txBody>
          <a:bodyPr>
            <a:normAutofit fontScale="700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Географическое распространение</a:t>
            </a:r>
          </a:p>
          <a:p>
            <a:pPr marL="0" indent="342900">
              <a:lnSpc>
                <a:spcPct val="120000"/>
              </a:lnSpc>
              <a:spcBef>
                <a:spcPts val="0"/>
              </a:spcBef>
              <a:buNone/>
            </a:pPr>
            <a:r>
              <a:rPr lang="ru-RU" dirty="0" smtClean="0">
                <a:latin typeface="Times New Roman" pitchFamily="18" charset="0"/>
                <a:cs typeface="Times New Roman" pitchFamily="18" charset="0"/>
              </a:rPr>
              <a:t>Картофельный жук-блошка клубневая происходит из Северной Америки. Впервые обнаружен в штатах Небраска и Колорадо. Из мест первоначального обитания распространился в другие штаты США: Калифорнию, Нью-Мексико, Орегон, Южную Дакоту, Вашингтон, Вайоминг.</a:t>
            </a:r>
          </a:p>
          <a:p>
            <a:pPr marL="0" indent="342900">
              <a:lnSpc>
                <a:spcPct val="120000"/>
              </a:lnSpc>
              <a:spcBef>
                <a:spcPts val="0"/>
              </a:spcBef>
              <a:buNone/>
            </a:pPr>
            <a:r>
              <a:rPr lang="ru-RU" dirty="0" smtClean="0">
                <a:latin typeface="Times New Roman" pitchFamily="18" charset="0"/>
                <a:cs typeface="Times New Roman" pitchFamily="18" charset="0"/>
              </a:rPr>
              <a:t>В Канаде вредитель впервые был зарегистрирован в районе реки Фрейзер в 1940 году. Позднее он распространился по всем прилегающим территориям и занял </a:t>
            </a:r>
            <a:r>
              <a:rPr lang="ru-RU" dirty="0" err="1" smtClean="0">
                <a:latin typeface="Times New Roman" pitchFamily="18" charset="0"/>
                <a:cs typeface="Times New Roman" pitchFamily="18" charset="0"/>
              </a:rPr>
              <a:t>картофелесеющие</a:t>
            </a:r>
            <a:r>
              <a:rPr lang="ru-RU" dirty="0" smtClean="0">
                <a:latin typeface="Times New Roman" pitchFamily="18" charset="0"/>
                <a:cs typeface="Times New Roman" pitchFamily="18" charset="0"/>
              </a:rPr>
              <a:t> провинции на юге Канады (Британскую Колумбию, Альберту). Северная граница обитания вредителя проходит по изотерме самого холодного месяца – 14°C.</a:t>
            </a:r>
          </a:p>
          <a:p>
            <a:pPr marL="0" indent="342900">
              <a:lnSpc>
                <a:spcPct val="120000"/>
              </a:lnSpc>
              <a:spcBef>
                <a:spcPts val="0"/>
              </a:spcBef>
              <a:buNone/>
            </a:pPr>
            <a:r>
              <a:rPr lang="ru-RU" dirty="0" smtClean="0">
                <a:latin typeface="Times New Roman" pitchFamily="18" charset="0"/>
                <a:cs typeface="Times New Roman" pitchFamily="18" charset="0"/>
              </a:rPr>
              <a:t>В европейской части России вредитель может распространиться южнее линии, соединяющей Архангельск, Казань, Самару и Уральск, а также адаптироваться на побережье Приморского края</a:t>
            </a:r>
            <a:r>
              <a:rPr lang="ru-RU" dirty="0" smtClean="0">
                <a:latin typeface="Times New Roman" pitchFamily="18" charset="0"/>
                <a:cs typeface="Times New Roman" pitchFamily="18" charset="0"/>
              </a:rPr>
              <a:t>.</a:t>
            </a:r>
            <a:endParaRPr lang="ru-RU" dirty="0" smtClean="0"/>
          </a:p>
          <a:p>
            <a:pPr>
              <a:buNone/>
            </a:pPr>
            <a:endParaRPr lang="ru-RU"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142852"/>
            <a:ext cx="8401080" cy="5983311"/>
          </a:xfrm>
        </p:spPr>
        <p:txBody>
          <a:bodyPr>
            <a:normAutofit fontScale="85000" lnSpcReduction="10000"/>
          </a:bodyPr>
          <a:lstStyle/>
          <a:p>
            <a:pPr marL="0" indent="342900">
              <a:lnSpc>
                <a:spcPct val="110000"/>
              </a:lnSpc>
              <a:spcBef>
                <a:spcPts val="0"/>
              </a:spcBef>
              <a:buNone/>
            </a:pPr>
            <a:r>
              <a:rPr lang="ru-RU" b="1" dirty="0" smtClean="0">
                <a:latin typeface="Times New Roman" pitchFamily="18" charset="0"/>
                <a:cs typeface="Times New Roman" pitchFamily="18" charset="0"/>
              </a:rPr>
              <a:t>Вредоносность</a:t>
            </a:r>
          </a:p>
          <a:p>
            <a:pPr marL="0" indent="342900">
              <a:lnSpc>
                <a:spcPct val="110000"/>
              </a:lnSpc>
              <a:spcBef>
                <a:spcPts val="0"/>
              </a:spcBef>
              <a:buNone/>
            </a:pPr>
            <a:r>
              <a:rPr lang="ru-RU" dirty="0" smtClean="0">
                <a:latin typeface="Times New Roman" pitchFamily="18" charset="0"/>
                <a:cs typeface="Times New Roman" pitchFamily="18" charset="0"/>
              </a:rPr>
              <a:t>Картофельный жук-блошка клубневая – карантинный вид, вредит в основном картофелю, томатам. При их отсутствии питается другими растениями из семейства пасленовых. В случае отсутствия растений данного семейства питается на листьях бобовых, огурцов, свеклы, моркови, турнепса, тыквы, различных сорных трав. Вредят жуки и </a:t>
            </a:r>
            <a:r>
              <a:rPr lang="ru-RU" dirty="0" smtClean="0">
                <a:latin typeface="Times New Roman" pitchFamily="18" charset="0"/>
                <a:cs typeface="Times New Roman" pitchFamily="18" charset="0"/>
              </a:rPr>
              <a:t>личинки.  </a:t>
            </a:r>
            <a:r>
              <a:rPr lang="ru-RU" dirty="0" smtClean="0">
                <a:latin typeface="Times New Roman" pitchFamily="18" charset="0"/>
                <a:cs typeface="Times New Roman" pitchFamily="18" charset="0"/>
              </a:rPr>
              <a:t>Жуки повреждают листовые пластинки, личинки – мелкие корешки растений и клубни картофеля, при этом значительно влияют на качество и сортность клубней.</a:t>
            </a:r>
          </a:p>
          <a:p>
            <a:pPr marL="0" indent="342900">
              <a:lnSpc>
                <a:spcPct val="110000"/>
              </a:lnSpc>
              <a:spcBef>
                <a:spcPts val="0"/>
              </a:spcBef>
              <a:buNone/>
            </a:pPr>
            <a:r>
              <a:rPr lang="ru-RU" dirty="0" smtClean="0">
                <a:latin typeface="Times New Roman" pitchFamily="18" charset="0"/>
                <a:cs typeface="Times New Roman" pitchFamily="18" charset="0"/>
              </a:rPr>
              <a:t>Жуки и личинки могут способствовать заражению клубней картофеля различного рода инфекциями</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14282" y="500042"/>
            <a:ext cx="8472518" cy="5626121"/>
          </a:xfrm>
        </p:spPr>
        <p:txBody>
          <a:bodyPr>
            <a:normAutofit fontScale="85000" lnSpcReduction="10000"/>
          </a:bodyPr>
          <a:lstStyle/>
          <a:p>
            <a:pPr marL="0" indent="342900">
              <a:lnSpc>
                <a:spcPct val="110000"/>
              </a:lnSpc>
              <a:spcBef>
                <a:spcPts val="0"/>
              </a:spcBef>
              <a:buNone/>
            </a:pPr>
            <a:r>
              <a:rPr lang="ru-RU" b="1" dirty="0" smtClean="0">
                <a:latin typeface="Times New Roman" pitchFamily="18" charset="0"/>
                <a:cs typeface="Times New Roman" pitchFamily="18" charset="0"/>
              </a:rPr>
              <a:t>Меры борьбы</a:t>
            </a:r>
          </a:p>
          <a:p>
            <a:pPr marL="0" indent="342900">
              <a:lnSpc>
                <a:spcPct val="110000"/>
              </a:lnSpc>
              <a:spcBef>
                <a:spcPts val="0"/>
              </a:spcBef>
              <a:buNone/>
            </a:pPr>
            <a:r>
              <a:rPr lang="ru-RU" b="1" dirty="0" smtClean="0">
                <a:latin typeface="Times New Roman" pitchFamily="18" charset="0"/>
                <a:cs typeface="Times New Roman" pitchFamily="18" charset="0"/>
              </a:rPr>
              <a:t>Агротехнические мероприятия</a:t>
            </a:r>
          </a:p>
          <a:p>
            <a:pPr marL="0" indent="342900">
              <a:lnSpc>
                <a:spcPct val="110000"/>
              </a:lnSpc>
              <a:spcBef>
                <a:spcPts val="0"/>
              </a:spcBef>
              <a:buNone/>
            </a:pPr>
            <a:r>
              <a:rPr lang="ru-RU" dirty="0" smtClean="0">
                <a:latin typeface="Times New Roman" pitchFamily="18" charset="0"/>
                <a:cs typeface="Times New Roman" pitchFamily="18" charset="0"/>
              </a:rPr>
              <a:t>Исключение посева кормовых растений в выявленном очаге вредителя.</a:t>
            </a:r>
          </a:p>
          <a:p>
            <a:pPr marL="0" indent="342900">
              <a:lnSpc>
                <a:spcPct val="110000"/>
              </a:lnSpc>
              <a:spcBef>
                <a:spcPts val="0"/>
              </a:spcBef>
              <a:buNone/>
            </a:pPr>
            <a:r>
              <a:rPr lang="ru-RU" dirty="0" smtClean="0">
                <a:latin typeface="Times New Roman" pitchFamily="18" charset="0"/>
                <a:cs typeface="Times New Roman" pitchFamily="18" charset="0"/>
              </a:rPr>
              <a:t>Зяблевая вспашка</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10000"/>
              </a:lnSpc>
              <a:spcBef>
                <a:spcPts val="0"/>
              </a:spcBef>
              <a:buNone/>
            </a:pPr>
            <a:r>
              <a:rPr lang="ru-RU" b="1" dirty="0" smtClean="0">
                <a:latin typeface="Times New Roman" pitchFamily="18" charset="0"/>
                <a:cs typeface="Times New Roman" pitchFamily="18" charset="0"/>
              </a:rPr>
              <a:t>Химический способ</a:t>
            </a:r>
          </a:p>
          <a:p>
            <a:pPr marL="0" indent="342900">
              <a:lnSpc>
                <a:spcPct val="110000"/>
              </a:lnSpc>
              <a:spcBef>
                <a:spcPts val="0"/>
              </a:spcBef>
              <a:buNone/>
            </a:pPr>
            <a:r>
              <a:rPr lang="ru-RU" dirty="0" smtClean="0">
                <a:latin typeface="Times New Roman" pitchFamily="18" charset="0"/>
                <a:cs typeface="Times New Roman" pitchFamily="18" charset="0"/>
              </a:rPr>
              <a:t>Своевременная фумигация посадочного материала.</a:t>
            </a:r>
            <a:r>
              <a:rPr lang="ru-RU" baseline="30000" dirty="0" smtClean="0">
                <a:latin typeface="Times New Roman" pitchFamily="18" charset="0"/>
                <a:cs typeface="Times New Roman" pitchFamily="18" charset="0"/>
                <a:hlinkClick r:id="rId2"/>
              </a:rPr>
              <a:t>[2]</a:t>
            </a:r>
            <a:endParaRPr lang="ru-RU" dirty="0" smtClean="0">
              <a:latin typeface="Times New Roman" pitchFamily="18" charset="0"/>
              <a:cs typeface="Times New Roman" pitchFamily="18" charset="0"/>
            </a:endParaRPr>
          </a:p>
          <a:p>
            <a:pPr marL="0" indent="342900">
              <a:lnSpc>
                <a:spcPct val="110000"/>
              </a:lnSpc>
              <a:spcBef>
                <a:spcPts val="0"/>
              </a:spcBef>
              <a:buNone/>
            </a:pPr>
            <a:r>
              <a:rPr lang="ru-RU" b="1" dirty="0" smtClean="0">
                <a:latin typeface="Times New Roman" pitchFamily="18" charset="0"/>
                <a:cs typeface="Times New Roman" pitchFamily="18" charset="0"/>
              </a:rPr>
              <a:t>Карантинные мероприятия</a:t>
            </a:r>
          </a:p>
          <a:p>
            <a:pPr marL="0" indent="342900">
              <a:lnSpc>
                <a:spcPct val="110000"/>
              </a:lnSpc>
              <a:spcBef>
                <a:spcPts val="0"/>
              </a:spcBef>
              <a:buNone/>
            </a:pPr>
            <a:r>
              <a:rPr lang="ru-RU" dirty="0" smtClean="0">
                <a:latin typeface="Times New Roman" pitchFamily="18" charset="0"/>
                <a:cs typeface="Times New Roman" pitchFamily="18" charset="0"/>
              </a:rPr>
              <a:t>Запрет на ввоз почвы или растений с почвой из стран распространения вредителя.</a:t>
            </a:r>
          </a:p>
          <a:p>
            <a:pPr marL="0" indent="342900">
              <a:lnSpc>
                <a:spcPct val="110000"/>
              </a:lnSpc>
              <a:spcBef>
                <a:spcPts val="0"/>
              </a:spcBef>
              <a:buNone/>
            </a:pPr>
            <a:r>
              <a:rPr lang="ru-RU" dirty="0" smtClean="0">
                <a:latin typeface="Times New Roman" pitchFamily="18" charset="0"/>
                <a:cs typeface="Times New Roman" pitchFamily="18" charset="0"/>
              </a:rPr>
              <a:t>Тщательный досмотр клубней картофеля и почвы, проведение фумигации в случае выявления вредителя.</a:t>
            </a:r>
            <a:r>
              <a:rPr lang="ru-RU" baseline="30000" dirty="0" smtClean="0">
                <a:latin typeface="Times New Roman" pitchFamily="18" charset="0"/>
                <a:cs typeface="Times New Roman" pitchFamily="18" charset="0"/>
                <a:hlinkClick r:id="rId2"/>
              </a:rPr>
              <a:t>[1]</a:t>
            </a:r>
            <a:endParaRPr lang="ru-RU" dirty="0">
              <a:latin typeface="Times New Roman" pitchFamily="18" charset="0"/>
              <a:cs typeface="Times New Roman" pitchFamily="18"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357158" y="214290"/>
            <a:ext cx="8329642" cy="5911873"/>
          </a:xfrm>
        </p:spPr>
        <p:txBody>
          <a:bodyPr>
            <a:normAutofit fontScale="77500" lnSpcReduction="20000"/>
          </a:bodyPr>
          <a:lstStyle/>
          <a:p>
            <a:pPr marL="0" indent="342900" fontAlgn="ctr">
              <a:lnSpc>
                <a:spcPct val="110000"/>
              </a:lnSpc>
              <a:spcBef>
                <a:spcPts val="0"/>
              </a:spcBef>
              <a:buNone/>
            </a:pPr>
            <a:r>
              <a:rPr lang="ru-RU" b="1" i="1" dirty="0" smtClean="0">
                <a:latin typeface="Times New Roman" pitchFamily="18" charset="0"/>
                <a:cs typeface="Times New Roman" pitchFamily="18" charset="0"/>
              </a:rPr>
              <a:t>Андийские картофельные </a:t>
            </a:r>
            <a:r>
              <a:rPr lang="ru-RU" b="1" i="1" dirty="0" smtClean="0">
                <a:latin typeface="Times New Roman" pitchFamily="18" charset="0"/>
                <a:cs typeface="Times New Roman" pitchFamily="18" charset="0"/>
              </a:rPr>
              <a:t>долгоносики (</a:t>
            </a:r>
            <a:r>
              <a:rPr lang="ru-RU" b="1" i="1" dirty="0" err="1" smtClean="0">
                <a:latin typeface="Times New Roman" pitchFamily="18" charset="0"/>
                <a:cs typeface="Times New Roman" pitchFamily="18" charset="0"/>
              </a:rPr>
              <a:t>Premnotrypes</a:t>
            </a:r>
            <a:r>
              <a:rPr lang="ru-RU" b="1" i="1" dirty="0" smtClean="0">
                <a:latin typeface="Times New Roman" pitchFamily="18" charset="0"/>
                <a:cs typeface="Times New Roman" pitchFamily="18" charset="0"/>
              </a:rPr>
              <a:t> </a:t>
            </a:r>
            <a:r>
              <a:rPr lang="ru-RU" b="1" i="1" dirty="0" err="1" smtClean="0">
                <a:latin typeface="Times New Roman" pitchFamily="18" charset="0"/>
                <a:cs typeface="Times New Roman" pitchFamily="18" charset="0"/>
              </a:rPr>
              <a:t>spp</a:t>
            </a:r>
            <a:r>
              <a:rPr lang="ru-RU" b="1" i="1" dirty="0" smtClean="0">
                <a:latin typeface="Times New Roman" pitchFamily="18" charset="0"/>
                <a:cs typeface="Times New Roman" pitchFamily="18" charset="0"/>
              </a:rPr>
              <a:t>.) - </a:t>
            </a:r>
            <a:r>
              <a:rPr lang="ru-RU" dirty="0" smtClean="0"/>
              <a:t> </a:t>
            </a:r>
            <a:r>
              <a:rPr lang="ru-RU" dirty="0" smtClean="0">
                <a:latin typeface="Times New Roman" pitchFamily="18" charset="0"/>
                <a:cs typeface="Times New Roman" pitchFamily="18" charset="0"/>
              </a:rPr>
              <a:t>вредители картофеля. Несколько видов объединены в род </a:t>
            </a:r>
            <a:r>
              <a:rPr lang="ru-RU" i="1" dirty="0" err="1" smtClean="0">
                <a:latin typeface="Times New Roman" pitchFamily="18" charset="0"/>
                <a:cs typeface="Times New Roman" pitchFamily="18" charset="0"/>
              </a:rPr>
              <a:t>Premnotrypes</a:t>
            </a:r>
            <a:r>
              <a:rPr lang="ru-RU" dirty="0" smtClean="0">
                <a:latin typeface="Times New Roman" pitchFamily="18" charset="0"/>
                <a:cs typeface="Times New Roman" pitchFamily="18" charset="0"/>
              </a:rPr>
              <a:t>. Растения-хозяева – все виды рода </a:t>
            </a:r>
            <a:r>
              <a:rPr lang="ru-RU" i="1" dirty="0" err="1" smtClean="0">
                <a:latin typeface="Times New Roman" pitchFamily="18" charset="0"/>
                <a:cs typeface="Times New Roman" pitchFamily="18" charset="0"/>
              </a:rPr>
              <a:t>Solanum</a:t>
            </a:r>
            <a:r>
              <a:rPr lang="ru-RU" dirty="0" smtClean="0">
                <a:latin typeface="Times New Roman" pitchFamily="18" charset="0"/>
                <a:cs typeface="Times New Roman" pitchFamily="18" charset="0"/>
              </a:rPr>
              <a:t>. Больше всего предпочитают картофель (</a:t>
            </a:r>
            <a:r>
              <a:rPr lang="ru-RU" i="1" dirty="0" err="1" smtClean="0">
                <a:latin typeface="Times New Roman" pitchFamily="18" charset="0"/>
                <a:cs typeface="Times New Roman" pitchFamily="18" charset="0"/>
              </a:rPr>
              <a:t>Solanum</a:t>
            </a:r>
            <a:r>
              <a:rPr lang="ru-RU" i="1" dirty="0" smtClean="0">
                <a:latin typeface="Times New Roman" pitchFamily="18" charset="0"/>
                <a:cs typeface="Times New Roman" pitchFamily="18" charset="0"/>
              </a:rPr>
              <a:t> </a:t>
            </a:r>
            <a:r>
              <a:rPr lang="ru-RU" i="1" dirty="0" err="1" smtClean="0">
                <a:latin typeface="Times New Roman" pitchFamily="18" charset="0"/>
                <a:cs typeface="Times New Roman" pitchFamily="18" charset="0"/>
              </a:rPr>
              <a:t>tuberosum</a:t>
            </a:r>
            <a:r>
              <a:rPr lang="ru-RU" dirty="0" smtClean="0">
                <a:latin typeface="Times New Roman" pitchFamily="18" charset="0"/>
                <a:cs typeface="Times New Roman" pitchFamily="18" charset="0"/>
              </a:rPr>
              <a:t>). Различные стадии развития вредителей могут встречаться и на других растениях, но жизненный цикл полностью завершается только на </a:t>
            </a:r>
            <a:r>
              <a:rPr lang="ru-RU" i="1" dirty="0" err="1" smtClean="0">
                <a:latin typeface="Times New Roman" pitchFamily="18" charset="0"/>
                <a:cs typeface="Times New Roman" pitchFamily="18" charset="0"/>
              </a:rPr>
              <a:t>Solanum</a:t>
            </a:r>
            <a:r>
              <a:rPr lang="ru-RU" dirty="0" smtClean="0">
                <a:latin typeface="Times New Roman" pitchFamily="18" charset="0"/>
                <a:cs typeface="Times New Roman" pitchFamily="18" charset="0"/>
              </a:rPr>
              <a:t>. Размножение двуполое. Развитие полное. Зимний сезон проводят в стадиях </a:t>
            </a:r>
            <a:r>
              <a:rPr lang="ru-RU" dirty="0" err="1" smtClean="0">
                <a:latin typeface="Times New Roman" pitchFamily="18" charset="0"/>
                <a:cs typeface="Times New Roman" pitchFamily="18" charset="0"/>
              </a:rPr>
              <a:t>предкуколки</a:t>
            </a:r>
            <a:r>
              <a:rPr lang="ru-RU" dirty="0" smtClean="0">
                <a:latin typeface="Times New Roman" pitchFamily="18" charset="0"/>
                <a:cs typeface="Times New Roman" pitchFamily="18" charset="0"/>
              </a:rPr>
              <a:t>, куколки или имаго</a:t>
            </a:r>
            <a:r>
              <a:rPr lang="ru-RU" dirty="0" smtClean="0">
                <a:latin typeface="Times New Roman" pitchFamily="18" charset="0"/>
                <a:cs typeface="Times New Roman" pitchFamily="18" charset="0"/>
              </a:rPr>
              <a:t>.</a:t>
            </a:r>
            <a:r>
              <a:rPr lang="ru-RU" dirty="0" smtClean="0">
                <a:latin typeface="Times New Roman" pitchFamily="18" charset="0"/>
                <a:cs typeface="Times New Roman" pitchFamily="18" charset="0"/>
              </a:rPr>
              <a:t> У всех видов рода </a:t>
            </a:r>
            <a:r>
              <a:rPr lang="ru-RU" i="1" dirty="0" err="1" smtClean="0">
                <a:latin typeface="Times New Roman" pitchFamily="18" charset="0"/>
                <a:cs typeface="Times New Roman" pitchFamily="18" charset="0"/>
              </a:rPr>
              <a:t>Premnotrypes</a:t>
            </a:r>
            <a:r>
              <a:rPr lang="ru-RU" dirty="0" smtClean="0">
                <a:latin typeface="Times New Roman" pitchFamily="18" charset="0"/>
                <a:cs typeface="Times New Roman" pitchFamily="18" charset="0"/>
              </a:rPr>
              <a:t> за год развивается одно поколение, за исключением </a:t>
            </a:r>
            <a:r>
              <a:rPr lang="ru-RU" i="1" dirty="0" err="1" smtClean="0">
                <a:latin typeface="Times New Roman" pitchFamily="18" charset="0"/>
                <a:cs typeface="Times New Roman" pitchFamily="18" charset="0"/>
              </a:rPr>
              <a:t>Premnotrypes</a:t>
            </a:r>
            <a:r>
              <a:rPr lang="ru-RU" i="1" dirty="0" smtClean="0">
                <a:latin typeface="Times New Roman" pitchFamily="18" charset="0"/>
                <a:cs typeface="Times New Roman" pitchFamily="18" charset="0"/>
              </a:rPr>
              <a:t> </a:t>
            </a:r>
            <a:r>
              <a:rPr lang="ru-RU" i="1" dirty="0" err="1" smtClean="0">
                <a:latin typeface="Times New Roman" pitchFamily="18" charset="0"/>
                <a:cs typeface="Times New Roman" pitchFamily="18" charset="0"/>
              </a:rPr>
              <a:t>vorax</a:t>
            </a:r>
            <a:r>
              <a:rPr lang="ru-RU" dirty="0" smtClean="0">
                <a:latin typeface="Times New Roman" pitchFamily="18" charset="0"/>
                <a:cs typeface="Times New Roman" pitchFamily="18" charset="0"/>
              </a:rPr>
              <a:t>. В районах непрерывного возделывания картофеля в Колумбии и Эквадоре у этого вида развивается больше одного поколения за год</a:t>
            </a:r>
            <a:r>
              <a:rPr lang="ru-RU" dirty="0" smtClean="0">
                <a:latin typeface="Times New Roman" pitchFamily="18" charset="0"/>
                <a:cs typeface="Times New Roman" pitchFamily="18" charset="0"/>
              </a:rPr>
              <a:t>.</a:t>
            </a:r>
            <a:endParaRPr lang="ru-RU" b="1" i="1"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Содержимое 3" descr="andiyskie-dolgonosiki.jpg"/>
          <p:cNvPicPr>
            <a:picLocks noGrp="1" noChangeAspect="1"/>
          </p:cNvPicPr>
          <p:nvPr>
            <p:ph idx="1"/>
          </p:nvPr>
        </p:nvPicPr>
        <p:blipFill>
          <a:blip r:embed="rId2"/>
          <a:stretch>
            <a:fillRect/>
          </a:stretch>
        </p:blipFill>
        <p:spPr>
          <a:xfrm>
            <a:off x="928662" y="571480"/>
            <a:ext cx="7010427" cy="5223455"/>
          </a:xfr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357158" y="214290"/>
            <a:ext cx="8329642" cy="6357982"/>
          </a:xfrm>
        </p:spPr>
        <p:txBody>
          <a:bodyPr>
            <a:normAutofit fontScale="625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Морфология</a:t>
            </a:r>
          </a:p>
          <a:p>
            <a:pPr marL="0" indent="342900">
              <a:lnSpc>
                <a:spcPct val="120000"/>
              </a:lnSpc>
              <a:spcBef>
                <a:spcPts val="0"/>
              </a:spcBef>
              <a:buNone/>
            </a:pPr>
            <a:r>
              <a:rPr lang="ru-RU" b="1" dirty="0" smtClean="0">
                <a:latin typeface="Times New Roman" pitchFamily="18" charset="0"/>
                <a:cs typeface="Times New Roman" pitchFamily="18" charset="0"/>
              </a:rPr>
              <a:t>Имаго</a:t>
            </a:r>
            <a:r>
              <a:rPr lang="ru-RU" dirty="0" smtClean="0">
                <a:latin typeface="Times New Roman" pitchFamily="18" charset="0"/>
                <a:cs typeface="Times New Roman" pitchFamily="18" charset="0"/>
              </a:rPr>
              <a:t>. Долгоносики длиной 4–8 мм. Цвет покровов – от серовато-коричневого до коричнево-черного. Глаза большие, хоботок широкий и короткий. Длина хоботка вдвое превышает ширину</a:t>
            </a:r>
            <a:r>
              <a:rPr lang="ru-RU" dirty="0" smtClean="0">
                <a:latin typeface="Times New Roman" pitchFamily="18" charset="0"/>
                <a:cs typeface="Times New Roman" pitchFamily="18" charset="0"/>
              </a:rPr>
              <a:t>.</a:t>
            </a:r>
            <a:r>
              <a:rPr lang="ru-RU" dirty="0" smtClean="0">
                <a:latin typeface="Times New Roman" pitchFamily="18" charset="0"/>
                <a:cs typeface="Times New Roman" pitchFamily="18" charset="0"/>
              </a:rPr>
              <a:t> Кривизна хоботка колеблется от средней до сильной. Голова небольшая, антенны густо покрыты чешуйками. Дорсальные щетинки и чешуйки ориентированы вперед. Лобная часть головы не имеет припухлости в области глаз. Глазная лопасть </a:t>
            </a:r>
            <a:r>
              <a:rPr lang="ru-RU" dirty="0" err="1" smtClean="0">
                <a:latin typeface="Times New Roman" pitchFamily="18" charset="0"/>
                <a:cs typeface="Times New Roman" pitchFamily="18" charset="0"/>
              </a:rPr>
              <a:t>переднегруди</a:t>
            </a:r>
            <a:r>
              <a:rPr lang="ru-RU" dirty="0" smtClean="0">
                <a:latin typeface="Times New Roman" pitchFamily="18" charset="0"/>
                <a:cs typeface="Times New Roman" pitchFamily="18" charset="0"/>
              </a:rPr>
              <a:t> немного перекрывает глаз</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dirty="0" smtClean="0">
                <a:latin typeface="Times New Roman" pitchFamily="18" charset="0"/>
                <a:cs typeface="Times New Roman" pitchFamily="18" charset="0"/>
              </a:rPr>
              <a:t>Большинство видов с бугорками или инкрустацией на надкрыльях, некоторые имеют квадратно усеченную заднюю часть </a:t>
            </a:r>
            <a:r>
              <a:rPr lang="ru-RU" dirty="0" smtClean="0">
                <a:latin typeface="Times New Roman" pitchFamily="18" charset="0"/>
                <a:cs typeface="Times New Roman" pitchFamily="18" charset="0"/>
              </a:rPr>
              <a:t>брюшка.</a:t>
            </a:r>
            <a:r>
              <a:rPr lang="ru-RU" baseline="30000"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Голени</a:t>
            </a:r>
            <a:r>
              <a:rPr lang="ru-RU" dirty="0" smtClean="0">
                <a:latin typeface="Times New Roman" pitchFamily="18" charset="0"/>
                <a:cs typeface="Times New Roman" pitchFamily="18" charset="0"/>
              </a:rPr>
              <a:t> обыкновенные, по нижнему краю покрыты чешуйками. Исключение – </a:t>
            </a:r>
            <a:r>
              <a:rPr lang="ru-RU" dirty="0" err="1" smtClean="0">
                <a:latin typeface="Times New Roman" pitchFamily="18" charset="0"/>
                <a:cs typeface="Times New Roman" pitchFamily="18" charset="0"/>
              </a:rPr>
              <a:t>Premnotrypes</a:t>
            </a:r>
            <a:r>
              <a:rPr lang="ru-RU" dirty="0" smtClean="0">
                <a:latin typeface="Times New Roman" pitchFamily="18" charset="0"/>
                <a:cs typeface="Times New Roman" pitchFamily="18" charset="0"/>
              </a:rPr>
              <a:t> </a:t>
            </a:r>
            <a:r>
              <a:rPr lang="ru-RU" dirty="0" err="1" smtClean="0">
                <a:latin typeface="Times New Roman" pitchFamily="18" charset="0"/>
                <a:cs typeface="Times New Roman" pitchFamily="18" charset="0"/>
              </a:rPr>
              <a:t>vorax</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Половой </a:t>
            </a:r>
            <a:r>
              <a:rPr lang="ru-RU" b="1" dirty="0" smtClean="0">
                <a:latin typeface="Times New Roman" pitchFamily="18" charset="0"/>
                <a:cs typeface="Times New Roman" pitchFamily="18" charset="0"/>
              </a:rPr>
              <a:t>диморфизм.</a:t>
            </a:r>
            <a:r>
              <a:rPr lang="ru-RU" dirty="0" smtClean="0">
                <a:latin typeface="Times New Roman" pitchFamily="18" charset="0"/>
                <a:cs typeface="Times New Roman" pitchFamily="18" charset="0"/>
              </a:rPr>
              <a:t> </a:t>
            </a:r>
            <a:r>
              <a:rPr lang="ru-RU" dirty="0" smtClean="0">
                <a:latin typeface="Times New Roman" pitchFamily="18" charset="0"/>
                <a:cs typeface="Times New Roman" pitchFamily="18" charset="0"/>
              </a:rPr>
              <a:t>Разнополые особи отличаются строением половых органов</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dirty="0" smtClean="0">
                <a:latin typeface="Times New Roman" pitchFamily="18" charset="0"/>
                <a:cs typeface="Times New Roman" pitchFamily="18" charset="0"/>
              </a:rPr>
              <a:t>Самка крупнее самца</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Яйцо </a:t>
            </a:r>
            <a:r>
              <a:rPr lang="ru-RU" dirty="0" smtClean="0">
                <a:latin typeface="Times New Roman" pitchFamily="18" charset="0"/>
                <a:cs typeface="Times New Roman" pitchFamily="18" charset="0"/>
              </a:rPr>
              <a:t>характерного для всего семейства долгоносиков молочно-белого цвета с желтоватым оттенком, округло-овальной формы</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Личинки</a:t>
            </a:r>
            <a:r>
              <a:rPr lang="ru-RU" dirty="0" smtClean="0">
                <a:latin typeface="Times New Roman" pitchFamily="18" charset="0"/>
                <a:cs typeface="Times New Roman" pitchFamily="18" charset="0"/>
              </a:rPr>
              <a:t> белые, </a:t>
            </a:r>
            <a:r>
              <a:rPr lang="ru-RU" dirty="0" err="1" smtClean="0">
                <a:latin typeface="Times New Roman" pitchFamily="18" charset="0"/>
                <a:cs typeface="Times New Roman" pitchFamily="18" charset="0"/>
              </a:rPr>
              <a:t>С-образно</a:t>
            </a:r>
            <a:r>
              <a:rPr lang="ru-RU" dirty="0" smtClean="0">
                <a:latin typeface="Times New Roman" pitchFamily="18" charset="0"/>
                <a:cs typeface="Times New Roman" pitchFamily="18" charset="0"/>
              </a:rPr>
              <a:t> изогнутые. Строение характерно для семейства долгоносиков</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14282" y="214290"/>
            <a:ext cx="8472518" cy="6357982"/>
          </a:xfrm>
        </p:spPr>
        <p:txBody>
          <a:bodyPr>
            <a:normAutofit fontScale="550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Географическое распространение</a:t>
            </a:r>
          </a:p>
          <a:p>
            <a:pPr marL="0" indent="342900">
              <a:lnSpc>
                <a:spcPct val="120000"/>
              </a:lnSpc>
              <a:spcBef>
                <a:spcPts val="0"/>
              </a:spcBef>
              <a:buNone/>
            </a:pPr>
            <a:r>
              <a:rPr lang="ru-RU" dirty="0" smtClean="0">
                <a:latin typeface="Times New Roman" pitchFamily="18" charset="0"/>
                <a:cs typeface="Times New Roman" pitchFamily="18" charset="0"/>
              </a:rPr>
              <a:t>Андийские картофельные долгоносики распространены в районе Центральноамериканских Анд. Ареал местообитания вредителей охватывает Боливию, Венесуэлу, Колумбию, Коста-Рика, Перу, Чили и Эквадор</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Вредоносность</a:t>
            </a:r>
          </a:p>
          <a:p>
            <a:pPr marL="0" indent="342900">
              <a:lnSpc>
                <a:spcPct val="120000"/>
              </a:lnSpc>
              <a:spcBef>
                <a:spcPts val="0"/>
              </a:spcBef>
              <a:buNone/>
            </a:pPr>
            <a:r>
              <a:rPr lang="ru-RU" dirty="0" smtClean="0">
                <a:latin typeface="Times New Roman" pitchFamily="18" charset="0"/>
                <a:cs typeface="Times New Roman" pitchFamily="18" charset="0"/>
              </a:rPr>
              <a:t>Андийские картофельные долгоносики во многих зонах Анд являются наиболее опасными вредителями картофельных полей. Вредят личинки и </a:t>
            </a:r>
            <a:r>
              <a:rPr lang="ru-RU" dirty="0" smtClean="0">
                <a:latin typeface="Times New Roman" pitchFamily="18" charset="0"/>
                <a:cs typeface="Times New Roman" pitchFamily="18" charset="0"/>
              </a:rPr>
              <a:t>имаго.  </a:t>
            </a:r>
            <a:r>
              <a:rPr lang="ru-RU" dirty="0" smtClean="0">
                <a:latin typeface="Times New Roman" pitchFamily="18" charset="0"/>
                <a:cs typeface="Times New Roman" pitchFamily="18" charset="0"/>
              </a:rPr>
              <a:t>Иногда жизнедеятельность взрослых особей приводит к полному уничтожению посевов. При этом поверхностная часть растений погибает. Вред, наносимый личинками, также очень ощутим. При отсутствии полноценных мер борьбы личинки вредителя могут уничтожить до 80 % урожая клубней</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dirty="0" smtClean="0">
                <a:latin typeface="Times New Roman" pitchFamily="18" charset="0"/>
                <a:cs typeface="Times New Roman" pitchFamily="18" charset="0"/>
              </a:rPr>
              <a:t>Андийские картофельные долгоносики – карантинный вид. На территории Российской Федерации возможно их приспособление к жизни в условиях умеренного климата европейской части, где они способны нанести значительный экономический ущерб в районах выращивания картофеля.</a:t>
            </a:r>
          </a:p>
          <a:p>
            <a:pPr marL="0" indent="342900">
              <a:lnSpc>
                <a:spcPct val="120000"/>
              </a:lnSpc>
              <a:spcBef>
                <a:spcPts val="0"/>
              </a:spcBef>
              <a:buNone/>
            </a:pPr>
            <a:r>
              <a:rPr lang="ru-RU" dirty="0" smtClean="0">
                <a:latin typeface="Times New Roman" pitchFamily="18" charset="0"/>
                <a:cs typeface="Times New Roman" pitchFamily="18" charset="0"/>
              </a:rPr>
              <a:t>Вредитель в основном распространяется с зараженными личинками клубнями. Возможен завоз взрослых жуков с почвой и растительными остатками. Также жуки и другие стадии развития завозятся с комнатными декоративными и срезанными растениями из регионов непосредственного обитания видов рода </a:t>
            </a:r>
            <a:r>
              <a:rPr lang="ru-RU" i="1" dirty="0" err="1" smtClean="0">
                <a:latin typeface="Times New Roman" pitchFamily="18" charset="0"/>
                <a:cs typeface="Times New Roman" pitchFamily="18" charset="0"/>
              </a:rPr>
              <a:t>Premnotrypes</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a:buNone/>
            </a:pPr>
            <a:endParaRPr lang="ru-RU"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14282" y="285728"/>
            <a:ext cx="8472518" cy="5840435"/>
          </a:xfrm>
        </p:spPr>
        <p:txBody>
          <a:bodyPr>
            <a:normAutofit fontScale="55000" lnSpcReduction="20000"/>
          </a:bodyPr>
          <a:lstStyle/>
          <a:p>
            <a:pPr marL="0" indent="342900">
              <a:lnSpc>
                <a:spcPct val="120000"/>
              </a:lnSpc>
              <a:spcBef>
                <a:spcPts val="0"/>
              </a:spcBef>
              <a:buNone/>
            </a:pPr>
            <a:r>
              <a:rPr lang="ru-RU" b="1" dirty="0" smtClean="0">
                <a:latin typeface="Times New Roman" pitchFamily="18" charset="0"/>
                <a:cs typeface="Times New Roman" pitchFamily="18" charset="0"/>
              </a:rPr>
              <a:t>Меры борьбы</a:t>
            </a:r>
          </a:p>
          <a:p>
            <a:pPr marL="0" indent="342900">
              <a:lnSpc>
                <a:spcPct val="120000"/>
              </a:lnSpc>
              <a:spcBef>
                <a:spcPts val="0"/>
              </a:spcBef>
              <a:buNone/>
            </a:pPr>
            <a:r>
              <a:rPr lang="ru-RU" b="1" dirty="0" smtClean="0">
                <a:latin typeface="Times New Roman" pitchFamily="18" charset="0"/>
                <a:cs typeface="Times New Roman" pitchFamily="18" charset="0"/>
              </a:rPr>
              <a:t>Агротехнические мероприятия</a:t>
            </a:r>
          </a:p>
          <a:p>
            <a:pPr marL="0" indent="342900">
              <a:lnSpc>
                <a:spcPct val="120000"/>
              </a:lnSpc>
              <a:spcBef>
                <a:spcPts val="0"/>
              </a:spcBef>
              <a:buNone/>
            </a:pPr>
            <a:r>
              <a:rPr lang="ru-RU" dirty="0" smtClean="0">
                <a:latin typeface="Times New Roman" pitchFamily="18" charset="0"/>
                <a:cs typeface="Times New Roman" pitchFamily="18" charset="0"/>
              </a:rPr>
              <a:t>Соблюдение техники и технологии выращивания картофеля, обеспечивающей нормальное развитие растений, севооборот.</a:t>
            </a:r>
          </a:p>
          <a:p>
            <a:pPr marL="0" indent="342900">
              <a:lnSpc>
                <a:spcPct val="120000"/>
              </a:lnSpc>
              <a:spcBef>
                <a:spcPts val="0"/>
              </a:spcBef>
              <a:buNone/>
            </a:pPr>
            <a:r>
              <a:rPr lang="ru-RU" dirty="0" smtClean="0">
                <a:latin typeface="Times New Roman" pitchFamily="18" charset="0"/>
                <a:cs typeface="Times New Roman" pitchFamily="18" charset="0"/>
              </a:rPr>
              <a:t>Рыхление почвы в период откладывания яиц долгоносиком.</a:t>
            </a:r>
          </a:p>
          <a:p>
            <a:pPr marL="0" indent="342900">
              <a:lnSpc>
                <a:spcPct val="120000"/>
              </a:lnSpc>
              <a:spcBef>
                <a:spcPts val="0"/>
              </a:spcBef>
              <a:buNone/>
            </a:pPr>
            <a:r>
              <a:rPr lang="ru-RU" dirty="0" smtClean="0">
                <a:latin typeface="Times New Roman" pitchFamily="18" charset="0"/>
                <a:cs typeface="Times New Roman" pitchFamily="18" charset="0"/>
              </a:rPr>
              <a:t>Глубокая перепашка картофельных плантаций осенью, после уборки урожая.</a:t>
            </a:r>
          </a:p>
          <a:p>
            <a:pPr marL="0" indent="342900">
              <a:lnSpc>
                <a:spcPct val="120000"/>
              </a:lnSpc>
              <a:spcBef>
                <a:spcPts val="0"/>
              </a:spcBef>
              <a:buNone/>
            </a:pPr>
            <a:r>
              <a:rPr lang="ru-RU" dirty="0" smtClean="0">
                <a:latin typeface="Times New Roman" pitchFamily="18" charset="0"/>
                <a:cs typeface="Times New Roman" pitchFamily="18" charset="0"/>
              </a:rPr>
              <a:t>Мониторинг развития вредителя.</a:t>
            </a:r>
          </a:p>
          <a:p>
            <a:pPr marL="0" indent="342900">
              <a:lnSpc>
                <a:spcPct val="120000"/>
              </a:lnSpc>
              <a:spcBef>
                <a:spcPts val="0"/>
              </a:spcBef>
              <a:buNone/>
            </a:pPr>
            <a:r>
              <a:rPr lang="ru-RU" dirty="0" smtClean="0">
                <a:latin typeface="Times New Roman" pitchFamily="18" charset="0"/>
                <a:cs typeface="Times New Roman" pitchFamily="18" charset="0"/>
              </a:rPr>
              <a:t>Пространственная изоляция от посевов картофеля, зараженных вредителем.</a:t>
            </a:r>
          </a:p>
          <a:p>
            <a:pPr marL="0" indent="342900">
              <a:lnSpc>
                <a:spcPct val="120000"/>
              </a:lnSpc>
              <a:spcBef>
                <a:spcPts val="0"/>
              </a:spcBef>
              <a:buNone/>
            </a:pPr>
            <a:r>
              <a:rPr lang="ru-RU" b="1" dirty="0" smtClean="0">
                <a:latin typeface="Times New Roman" pitchFamily="18" charset="0"/>
                <a:cs typeface="Times New Roman" pitchFamily="18" charset="0"/>
              </a:rPr>
              <a:t>Химический способ</a:t>
            </a:r>
          </a:p>
          <a:p>
            <a:pPr marL="0" indent="342900">
              <a:lnSpc>
                <a:spcPct val="120000"/>
              </a:lnSpc>
              <a:spcBef>
                <a:spcPts val="0"/>
              </a:spcBef>
              <a:buNone/>
            </a:pPr>
            <a:r>
              <a:rPr lang="ru-RU" dirty="0" smtClean="0">
                <a:latin typeface="Times New Roman" pitchFamily="18" charset="0"/>
                <a:cs typeface="Times New Roman" pitchFamily="18" charset="0"/>
              </a:rPr>
              <a:t>Карантинная обработка (фумигация неорганическими инсектицидами</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dirty="0" smtClean="0">
                <a:latin typeface="Times New Roman" pitchFamily="18" charset="0"/>
                <a:cs typeface="Times New Roman" pitchFamily="18" charset="0"/>
              </a:rPr>
              <a:t>Биологический способ</a:t>
            </a:r>
          </a:p>
          <a:p>
            <a:pPr marL="0" indent="342900">
              <a:lnSpc>
                <a:spcPct val="120000"/>
              </a:lnSpc>
              <a:spcBef>
                <a:spcPts val="0"/>
              </a:spcBef>
              <a:buNone/>
            </a:pPr>
            <a:r>
              <a:rPr lang="ru-RU" dirty="0" smtClean="0">
                <a:latin typeface="Times New Roman" pitchFamily="18" charset="0"/>
                <a:cs typeface="Times New Roman" pitchFamily="18" charset="0"/>
              </a:rPr>
              <a:t>Применение препаратов на основе энтомопатогенных грибов рода </a:t>
            </a:r>
            <a:r>
              <a:rPr lang="ru-RU" i="1" dirty="0" err="1" smtClean="0">
                <a:latin typeface="Times New Roman" pitchFamily="18" charset="0"/>
                <a:cs typeface="Times New Roman" pitchFamily="18" charset="0"/>
              </a:rPr>
              <a:t>Beauveria</a:t>
            </a:r>
            <a:r>
              <a:rPr lang="ru-RU" i="1"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b="1" dirty="0" smtClean="0">
                <a:latin typeface="Times New Roman" pitchFamily="18" charset="0"/>
                <a:cs typeface="Times New Roman" pitchFamily="18" charset="0"/>
              </a:rPr>
              <a:t>Карантинные мероприятия</a:t>
            </a:r>
          </a:p>
          <a:p>
            <a:pPr marL="0" indent="342900">
              <a:lnSpc>
                <a:spcPct val="120000"/>
              </a:lnSpc>
              <a:spcBef>
                <a:spcPts val="0"/>
              </a:spcBef>
              <a:buNone/>
            </a:pPr>
            <a:r>
              <a:rPr lang="ru-RU" dirty="0" smtClean="0">
                <a:latin typeface="Times New Roman" pitchFamily="18" charset="0"/>
                <a:cs typeface="Times New Roman" pitchFamily="18" charset="0"/>
              </a:rPr>
              <a:t>Карантин на ввоз картофеля из стран распространения андийских картофельных долгоносиков</a:t>
            </a:r>
            <a:r>
              <a:rPr lang="ru-RU" dirty="0" smtClean="0">
                <a:latin typeface="Times New Roman" pitchFamily="18" charset="0"/>
                <a:cs typeface="Times New Roman" pitchFamily="18" charset="0"/>
              </a:rPr>
              <a:t>.</a:t>
            </a:r>
            <a:endParaRPr lang="ru-RU" dirty="0" smtClean="0">
              <a:latin typeface="Times New Roman" pitchFamily="18" charset="0"/>
              <a:cs typeface="Times New Roman" pitchFamily="18" charset="0"/>
            </a:endParaRPr>
          </a:p>
          <a:p>
            <a:pPr marL="0" indent="342900">
              <a:lnSpc>
                <a:spcPct val="120000"/>
              </a:lnSpc>
              <a:spcBef>
                <a:spcPts val="0"/>
              </a:spcBef>
              <a:buNone/>
            </a:pPr>
            <a:r>
              <a:rPr lang="ru-RU" dirty="0" smtClean="0">
                <a:latin typeface="Times New Roman" pitchFamily="18" charset="0"/>
                <a:cs typeface="Times New Roman" pitchFamily="18" charset="0"/>
              </a:rPr>
              <a:t>При обнаружении живых особей проводится обеззараживание повреждаемых культур путем фумигации груза, а при необходимости и его полного уничтожения.</a:t>
            </a:r>
            <a:r>
              <a:rPr lang="ru-RU" baseline="30000" dirty="0" smtClean="0">
                <a:latin typeface="Times New Roman" pitchFamily="18" charset="0"/>
                <a:cs typeface="Times New Roman" pitchFamily="18" charset="0"/>
                <a:hlinkClick r:id="rId2"/>
              </a:rPr>
              <a:t>[1]</a:t>
            </a:r>
            <a:endParaRPr lang="ru-RU" dirty="0" smtClean="0">
              <a:latin typeface="Times New Roman" pitchFamily="18" charset="0"/>
              <a:cs typeface="Times New Roman" pitchFamily="18" charset="0"/>
            </a:endParaRPr>
          </a:p>
          <a:p>
            <a:endParaRPr lang="ru-RU"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285720" y="214290"/>
            <a:ext cx="8401080" cy="5911873"/>
          </a:xfrm>
        </p:spPr>
        <p:txBody>
          <a:bodyPr/>
          <a:lstStyle/>
          <a:p>
            <a:pPr>
              <a:buNone/>
            </a:pPr>
            <a:endParaRPr lang="ru-RU" dirty="0"/>
          </a:p>
        </p:txBody>
      </p:sp>
    </p:spTree>
  </p:cSld>
  <p:clrMapOvr>
    <a:masterClrMapping/>
  </p:clrMapOvr>
</p:sld>
</file>

<file path=ppt/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130</TotalTime>
  <Words>1064</Words>
  <PresentationFormat>Экран (4:3)</PresentationFormat>
  <Paragraphs>196</Paragraphs>
  <Slides>43</Slides>
  <Notes>0</Notes>
  <HiddenSlides>0</HiddenSlides>
  <MMClips>0</MMClips>
  <ScaleCrop>false</ScaleCrop>
  <HeadingPairs>
    <vt:vector size="4" baseType="variant">
      <vt:variant>
        <vt:lpstr>Тема</vt:lpstr>
      </vt:variant>
      <vt:variant>
        <vt:i4>1</vt:i4>
      </vt:variant>
      <vt:variant>
        <vt:lpstr>Заголовки слайдов</vt:lpstr>
      </vt:variant>
      <vt:variant>
        <vt:i4>43</vt:i4>
      </vt:variant>
    </vt:vector>
  </HeadingPairs>
  <TitlesOfParts>
    <vt:vector size="44" baseType="lpstr">
      <vt:lpstr>Тема Office</vt:lpstr>
      <vt:lpstr>Карантинные вредители  пасленовых культур</vt:lpstr>
      <vt:lpstr>Слайд 2</vt:lpstr>
      <vt:lpstr>Слайд 3</vt:lpstr>
      <vt:lpstr>Слайд 4</vt:lpstr>
      <vt:lpstr>Слайд 5</vt:lpstr>
      <vt:lpstr>Слайд 6</vt:lpstr>
      <vt:lpstr>Слайд 7</vt:lpstr>
      <vt:lpstr>Слайд 8</vt:lpstr>
      <vt:lpstr>Слайд 9</vt:lpstr>
      <vt:lpstr>Слайд 10</vt:lpstr>
      <vt:lpstr>Слайд 11</vt:lpstr>
      <vt:lpstr>Слайд 12</vt:lpstr>
      <vt:lpstr>Слайд 13</vt:lpstr>
      <vt:lpstr>Слайд 14</vt:lpstr>
      <vt:lpstr>Слайд 15</vt:lpstr>
      <vt:lpstr>Слайд 16</vt:lpstr>
      <vt:lpstr>Слайд 17</vt:lpstr>
      <vt:lpstr>Слайд 18</vt:lpstr>
      <vt:lpstr>Слайд 19</vt:lpstr>
      <vt:lpstr>Слайд 20</vt:lpstr>
      <vt:lpstr>Слайд 21</vt:lpstr>
      <vt:lpstr>Слайд 22</vt:lpstr>
      <vt:lpstr>Слайд 23</vt:lpstr>
      <vt:lpstr>Слайд 24</vt:lpstr>
      <vt:lpstr>Слайд 25</vt:lpstr>
      <vt:lpstr>Слайд 26</vt:lpstr>
      <vt:lpstr>Слайд 27</vt:lpstr>
      <vt:lpstr>Слайд 28</vt:lpstr>
      <vt:lpstr>Слайд 29</vt:lpstr>
      <vt:lpstr>Слайд 30</vt:lpstr>
      <vt:lpstr>Слайд 31</vt:lpstr>
      <vt:lpstr>Слайд 32</vt:lpstr>
      <vt:lpstr>Слайд 33</vt:lpstr>
      <vt:lpstr>Слайд 34</vt:lpstr>
      <vt:lpstr>Слайд 35</vt:lpstr>
      <vt:lpstr>Слайд 36</vt:lpstr>
      <vt:lpstr>Слайд 37</vt:lpstr>
      <vt:lpstr>Слайд 38</vt:lpstr>
      <vt:lpstr>Слайд 39</vt:lpstr>
      <vt:lpstr>Слайд 40</vt:lpstr>
      <vt:lpstr>Слайд 41</vt:lpstr>
      <vt:lpstr>Слайд 42</vt:lpstr>
      <vt:lpstr>Слайд 43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Карантинные вредители и болезни пасленовых культур</dc:title>
  <dc:creator>Оля</dc:creator>
  <cp:lastModifiedBy>Оля</cp:lastModifiedBy>
  <cp:revision>15</cp:revision>
  <dcterms:created xsi:type="dcterms:W3CDTF">2022-03-01T11:08:22Z</dcterms:created>
  <dcterms:modified xsi:type="dcterms:W3CDTF">2022-03-01T13:29:48Z</dcterms:modified>
</cp:coreProperties>
</file>